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2" r:id="rId3"/>
    <p:sldId id="266" r:id="rId4"/>
    <p:sldId id="257" r:id="rId5"/>
    <p:sldId id="259" r:id="rId6"/>
    <p:sldId id="268" r:id="rId7"/>
    <p:sldId id="271" r:id="rId8"/>
    <p:sldId id="270" r:id="rId9"/>
    <p:sldId id="269"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41B75B2-6943-42FB-A4A7-D17535DF0B54}">
          <p14:sldIdLst>
            <p14:sldId id="256"/>
            <p14:sldId id="272"/>
            <p14:sldId id="266"/>
            <p14:sldId id="257"/>
            <p14:sldId id="259"/>
            <p14:sldId id="268"/>
            <p14:sldId id="271"/>
            <p14:sldId id="270"/>
            <p14:sldId id="269"/>
            <p14:sldId id="264"/>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3907" autoAdjust="0"/>
  </p:normalViewPr>
  <p:slideViewPr>
    <p:cSldViewPr snapToGrid="0">
      <p:cViewPr varScale="1">
        <p:scale>
          <a:sx n="84" d="100"/>
          <a:sy n="84" d="100"/>
        </p:scale>
        <p:origin x="686" y="67"/>
      </p:cViewPr>
      <p:guideLst/>
    </p:cSldViewPr>
  </p:slideViewPr>
  <p:notesTextViewPr>
    <p:cViewPr>
      <p:scale>
        <a:sx n="1" d="1"/>
        <a:sy n="1" d="1"/>
      </p:scale>
      <p:origin x="0" y="0"/>
    </p:cViewPr>
  </p:notesTextViewPr>
  <p:notesViewPr>
    <p:cSldViewPr snapToGrid="0">
      <p:cViewPr varScale="1">
        <p:scale>
          <a:sx n="51" d="100"/>
          <a:sy n="51"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67C39-A82F-4934-B37A-25E55E0B3AF4}" type="datetimeFigureOut">
              <a:rPr lang="en-US" smtClean="0"/>
              <a:t>7/25/2018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912559-41A0-4F2D-BAFB-EB24584F2292}" type="slidenum">
              <a:rPr lang="en-US" smtClean="0"/>
              <a:t>‹#›</a:t>
            </a:fld>
            <a:endParaRPr lang="en-US" dirty="0"/>
          </a:p>
        </p:txBody>
      </p:sp>
    </p:spTree>
    <p:extLst>
      <p:ext uri="{BB962C8B-B14F-4D97-AF65-F5344CB8AC3E}">
        <p14:creationId xmlns:p14="http://schemas.microsoft.com/office/powerpoint/2010/main" val="129948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1</a:t>
            </a:fld>
            <a:endParaRPr lang="en-US" dirty="0"/>
          </a:p>
        </p:txBody>
      </p:sp>
    </p:spTree>
    <p:extLst>
      <p:ext uri="{BB962C8B-B14F-4D97-AF65-F5344CB8AC3E}">
        <p14:creationId xmlns:p14="http://schemas.microsoft.com/office/powerpoint/2010/main" val="1520631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10</a:t>
            </a:fld>
            <a:endParaRPr lang="en-US" dirty="0"/>
          </a:p>
        </p:txBody>
      </p:sp>
    </p:spTree>
    <p:extLst>
      <p:ext uri="{BB962C8B-B14F-4D97-AF65-F5344CB8AC3E}">
        <p14:creationId xmlns:p14="http://schemas.microsoft.com/office/powerpoint/2010/main" val="109890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11</a:t>
            </a:fld>
            <a:endParaRPr lang="en-US" dirty="0"/>
          </a:p>
        </p:txBody>
      </p:sp>
    </p:spTree>
    <p:extLst>
      <p:ext uri="{BB962C8B-B14F-4D97-AF65-F5344CB8AC3E}">
        <p14:creationId xmlns:p14="http://schemas.microsoft.com/office/powerpoint/2010/main" val="871416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2</a:t>
            </a:fld>
            <a:endParaRPr lang="en-US" dirty="0"/>
          </a:p>
        </p:txBody>
      </p:sp>
    </p:spTree>
    <p:extLst>
      <p:ext uri="{BB962C8B-B14F-4D97-AF65-F5344CB8AC3E}">
        <p14:creationId xmlns:p14="http://schemas.microsoft.com/office/powerpoint/2010/main" val="2301086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3</a:t>
            </a:fld>
            <a:endParaRPr lang="en-US" dirty="0"/>
          </a:p>
        </p:txBody>
      </p:sp>
    </p:spTree>
    <p:extLst>
      <p:ext uri="{BB962C8B-B14F-4D97-AF65-F5344CB8AC3E}">
        <p14:creationId xmlns:p14="http://schemas.microsoft.com/office/powerpoint/2010/main" val="3365558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4</a:t>
            </a:fld>
            <a:endParaRPr lang="en-US" dirty="0"/>
          </a:p>
        </p:txBody>
      </p:sp>
    </p:spTree>
    <p:extLst>
      <p:ext uri="{BB962C8B-B14F-4D97-AF65-F5344CB8AC3E}">
        <p14:creationId xmlns:p14="http://schemas.microsoft.com/office/powerpoint/2010/main" val="3270736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5</a:t>
            </a:fld>
            <a:endParaRPr lang="en-US" dirty="0"/>
          </a:p>
        </p:txBody>
      </p:sp>
    </p:spTree>
    <p:extLst>
      <p:ext uri="{BB962C8B-B14F-4D97-AF65-F5344CB8AC3E}">
        <p14:creationId xmlns:p14="http://schemas.microsoft.com/office/powerpoint/2010/main" val="2473771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6</a:t>
            </a:fld>
            <a:endParaRPr lang="en-US" dirty="0"/>
          </a:p>
        </p:txBody>
      </p:sp>
    </p:spTree>
    <p:extLst>
      <p:ext uri="{BB962C8B-B14F-4D97-AF65-F5344CB8AC3E}">
        <p14:creationId xmlns:p14="http://schemas.microsoft.com/office/powerpoint/2010/main" val="2179359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7</a:t>
            </a:fld>
            <a:endParaRPr lang="en-US" dirty="0"/>
          </a:p>
        </p:txBody>
      </p:sp>
    </p:spTree>
    <p:extLst>
      <p:ext uri="{BB962C8B-B14F-4D97-AF65-F5344CB8AC3E}">
        <p14:creationId xmlns:p14="http://schemas.microsoft.com/office/powerpoint/2010/main" val="1584389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8</a:t>
            </a:fld>
            <a:endParaRPr lang="en-US" dirty="0"/>
          </a:p>
        </p:txBody>
      </p:sp>
    </p:spTree>
    <p:extLst>
      <p:ext uri="{BB962C8B-B14F-4D97-AF65-F5344CB8AC3E}">
        <p14:creationId xmlns:p14="http://schemas.microsoft.com/office/powerpoint/2010/main" val="475111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12559-41A0-4F2D-BAFB-EB24584F2292}" type="slidenum">
              <a:rPr lang="en-US" smtClean="0"/>
              <a:t>9</a:t>
            </a:fld>
            <a:endParaRPr lang="en-US" dirty="0"/>
          </a:p>
        </p:txBody>
      </p:sp>
    </p:spTree>
    <p:extLst>
      <p:ext uri="{BB962C8B-B14F-4D97-AF65-F5344CB8AC3E}">
        <p14:creationId xmlns:p14="http://schemas.microsoft.com/office/powerpoint/2010/main" val="363948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64892B-3FE5-46EF-B4F9-28A9D9F2DF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0F6FD17-72C2-4D23-B716-65F4E7CA4B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574CB78-4DC1-434B-952A-3BA63F709598}"/>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5" name="Footer Placeholder 4">
            <a:extLst>
              <a:ext uri="{FF2B5EF4-FFF2-40B4-BE49-F238E27FC236}">
                <a16:creationId xmlns:a16="http://schemas.microsoft.com/office/drawing/2014/main" xmlns="" id="{DBDBF9AA-2615-4BF7-8388-D50DF3917C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FEDBFB2-5145-40A5-BAF0-9A356D9E9BDA}"/>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377753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2FCD3C-351B-4217-8ECE-770C2D5655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D0A3CEE-C9A9-4B0A-9862-FD6AD20070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4C76A34-D6AB-4DAE-B2A6-6093A6219C1D}"/>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5" name="Footer Placeholder 4">
            <a:extLst>
              <a:ext uri="{FF2B5EF4-FFF2-40B4-BE49-F238E27FC236}">
                <a16:creationId xmlns:a16="http://schemas.microsoft.com/office/drawing/2014/main" xmlns="" id="{D620DAD1-EBC7-472E-BB03-10CB614591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9EDEBB1-2AB2-4B21-A8A5-1E0240711531}"/>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395402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47AC2C6-B46D-4210-86C8-FD9F57750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A9155D3-4F3D-4B11-888E-327EA917172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E1E8CD3-8AA4-441A-9D27-F6DAE6A0D21D}"/>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5" name="Footer Placeholder 4">
            <a:extLst>
              <a:ext uri="{FF2B5EF4-FFF2-40B4-BE49-F238E27FC236}">
                <a16:creationId xmlns:a16="http://schemas.microsoft.com/office/drawing/2014/main" xmlns="" id="{83DAB16F-116C-4170-9664-902800C814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1B59C1E-76F5-4025-907F-9CC9D5A7F644}"/>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365799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96CB0-ED61-4A80-A989-45A9A88A4E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9D66FB9-AC3D-47DD-8D56-4D39FB7845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2C5F149-F900-46F8-9BF7-441D81CFC76E}"/>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5" name="Footer Placeholder 4">
            <a:extLst>
              <a:ext uri="{FF2B5EF4-FFF2-40B4-BE49-F238E27FC236}">
                <a16:creationId xmlns:a16="http://schemas.microsoft.com/office/drawing/2014/main" xmlns="" id="{F03C4FD0-F231-4B6D-AFFF-C44CEBC123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9BCFF37-5F34-43E1-B63D-F417BEDBF65E}"/>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373710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5AB8E-1BE3-4969-A173-BFF12542A0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2F30ACE-27B5-40B3-B9BB-BFAD88EA50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505330C-9CF0-4884-A461-5D4908748661}"/>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5" name="Footer Placeholder 4">
            <a:extLst>
              <a:ext uri="{FF2B5EF4-FFF2-40B4-BE49-F238E27FC236}">
                <a16:creationId xmlns:a16="http://schemas.microsoft.com/office/drawing/2014/main" xmlns="" id="{7409F3CA-882D-4EE5-9300-6444F2CAB1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034747A-2197-420D-A733-A254D84B405C}"/>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222145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EE56C-A7C1-47F0-890F-38FF79553E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9B1DCED-F423-46C8-AD6B-BB53D533C3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8BAFD58-75C2-4AA2-A3CC-6152CFDE46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C71C839-128F-4DCF-B349-6BE4D7AC4137}"/>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6" name="Footer Placeholder 5">
            <a:extLst>
              <a:ext uri="{FF2B5EF4-FFF2-40B4-BE49-F238E27FC236}">
                <a16:creationId xmlns:a16="http://schemas.microsoft.com/office/drawing/2014/main" xmlns="" id="{0BE600FA-EA50-472A-A8C7-9484287F9A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550E654-D917-4F60-9108-CA19863F5166}"/>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251363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36D5F1-3145-4D7B-9C01-D5471AB7B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46C746E-4C6D-41AB-A7F9-544F90F17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426C2E44-37CD-40D0-8F06-10ED4AB5FE3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FDB5648-B403-4C50-97A4-1065CC60E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D311BDD-8C11-4373-9CD8-206794EA4F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523B2DC-AA0C-4306-A267-243C6C6F3F45}"/>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8" name="Footer Placeholder 7">
            <a:extLst>
              <a:ext uri="{FF2B5EF4-FFF2-40B4-BE49-F238E27FC236}">
                <a16:creationId xmlns:a16="http://schemas.microsoft.com/office/drawing/2014/main" xmlns="" id="{97329431-3F05-44E0-9D47-DC33BA62A4D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EFF39861-A803-4BE9-BB61-2362C542BA32}"/>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5459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3E1CEF-4408-4EF6-A959-27BEF17247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DFFC8EB-5940-4906-8130-A71A14B1BB4E}"/>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4" name="Footer Placeholder 3">
            <a:extLst>
              <a:ext uri="{FF2B5EF4-FFF2-40B4-BE49-F238E27FC236}">
                <a16:creationId xmlns:a16="http://schemas.microsoft.com/office/drawing/2014/main" xmlns="" id="{0294C572-A7B1-4A07-BBE3-48F7B575A2F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6FA55178-BA44-4610-B137-3514018123FA}"/>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383779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1F2A9AC-8F24-4D77-905E-F879099BAEB2}"/>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3" name="Footer Placeholder 2">
            <a:extLst>
              <a:ext uri="{FF2B5EF4-FFF2-40B4-BE49-F238E27FC236}">
                <a16:creationId xmlns:a16="http://schemas.microsoft.com/office/drawing/2014/main" xmlns="" id="{6B7F4389-FEB6-4880-93B8-00A0F5E8C03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8E0C1645-4F66-491C-9503-2FBBCA921581}"/>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469530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BD5D71-E12A-4882-B007-A969C24608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7F07EE2-C25A-4C02-88C4-696BE37D07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4CA6CA6-1DB7-4832-A3F0-93710B1C3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26C1ED-79F6-44D2-BA0D-1667D1079E01}"/>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6" name="Footer Placeholder 5">
            <a:extLst>
              <a:ext uri="{FF2B5EF4-FFF2-40B4-BE49-F238E27FC236}">
                <a16:creationId xmlns:a16="http://schemas.microsoft.com/office/drawing/2014/main" xmlns="" id="{5E468FB9-CF9C-46E6-89AF-BB3BF7F123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31AA011-2F0F-41F8-9DC1-6C9D787FA0A7}"/>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303361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31F440-A7BC-410D-A226-5534FE2437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C2574C1-79B8-4709-A00F-934DE2DA8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D487D530-1DEE-4D12-AEFD-7FACC7C2A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61C117E-9B27-4F2A-88DC-D5DC8C32AB5E}"/>
              </a:ext>
            </a:extLst>
          </p:cNvPr>
          <p:cNvSpPr>
            <a:spLocks noGrp="1"/>
          </p:cNvSpPr>
          <p:nvPr>
            <p:ph type="dt" sz="half" idx="10"/>
          </p:nvPr>
        </p:nvSpPr>
        <p:spPr/>
        <p:txBody>
          <a:bodyPr/>
          <a:lstStyle/>
          <a:p>
            <a:fld id="{AB81204C-F249-489B-9578-58936CA2C515}" type="datetimeFigureOut">
              <a:rPr lang="en-US" smtClean="0"/>
              <a:t>7/25/2018</a:t>
            </a:fld>
            <a:endParaRPr lang="en-US" dirty="0"/>
          </a:p>
        </p:txBody>
      </p:sp>
      <p:sp>
        <p:nvSpPr>
          <p:cNvPr id="6" name="Footer Placeholder 5">
            <a:extLst>
              <a:ext uri="{FF2B5EF4-FFF2-40B4-BE49-F238E27FC236}">
                <a16:creationId xmlns:a16="http://schemas.microsoft.com/office/drawing/2014/main" xmlns="" id="{DB3F39EF-DB31-493E-8303-D9AC2F22D72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AD7E91E-E559-41C3-9070-A3E62104F631}"/>
              </a:ext>
            </a:extLst>
          </p:cNvPr>
          <p:cNvSpPr>
            <a:spLocks noGrp="1"/>
          </p:cNvSpPr>
          <p:nvPr>
            <p:ph type="sldNum" sz="quarter" idx="12"/>
          </p:nvPr>
        </p:nvSpPr>
        <p:spPr/>
        <p:txBody>
          <a:bodyPr/>
          <a:lstStyle/>
          <a:p>
            <a:fld id="{64C1E137-C77E-4EEB-99D5-73CB0D6715D5}" type="slidenum">
              <a:rPr lang="en-US" smtClean="0"/>
              <a:t>‹#›</a:t>
            </a:fld>
            <a:endParaRPr lang="en-US" dirty="0"/>
          </a:p>
        </p:txBody>
      </p:sp>
    </p:spTree>
    <p:extLst>
      <p:ext uri="{BB962C8B-B14F-4D97-AF65-F5344CB8AC3E}">
        <p14:creationId xmlns:p14="http://schemas.microsoft.com/office/powerpoint/2010/main" val="13293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124CA3A-6921-479A-8542-5854F1AD9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53B53E5-1802-4AA5-A349-7544882716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6E86E4-B15D-4F0E-88BE-BB6B42D55E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1204C-F249-489B-9578-58936CA2C515}" type="datetimeFigureOut">
              <a:rPr lang="en-US" smtClean="0"/>
              <a:t>7/25/2018</a:t>
            </a:fld>
            <a:endParaRPr lang="en-US" dirty="0"/>
          </a:p>
        </p:txBody>
      </p:sp>
      <p:sp>
        <p:nvSpPr>
          <p:cNvPr id="5" name="Footer Placeholder 4">
            <a:extLst>
              <a:ext uri="{FF2B5EF4-FFF2-40B4-BE49-F238E27FC236}">
                <a16:creationId xmlns:a16="http://schemas.microsoft.com/office/drawing/2014/main" xmlns="" id="{7BE72284-E09C-475B-8D5E-58BA6B0600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778936F8-3A1B-46D8-8432-EE13E3996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1E137-C77E-4EEB-99D5-73CB0D6715D5}" type="slidenum">
              <a:rPr lang="en-US" smtClean="0"/>
              <a:t>‹#›</a:t>
            </a:fld>
            <a:endParaRPr lang="en-US" dirty="0"/>
          </a:p>
        </p:txBody>
      </p:sp>
    </p:spTree>
    <p:extLst>
      <p:ext uri="{BB962C8B-B14F-4D97-AF65-F5344CB8AC3E}">
        <p14:creationId xmlns:p14="http://schemas.microsoft.com/office/powerpoint/2010/main" val="180639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7CFFB69-00A8-412A-A6B6-F4079216D4FF}"/>
              </a:ext>
            </a:extLst>
          </p:cNvPr>
          <p:cNvSpPr>
            <a:spLocks noGrp="1"/>
          </p:cNvSpPr>
          <p:nvPr>
            <p:ph type="subTitle" idx="1"/>
          </p:nvPr>
        </p:nvSpPr>
        <p:spPr/>
        <p:txBody>
          <a:bodyPr/>
          <a:lstStyle/>
          <a:p>
            <a:endParaRPr lang="en-US" dirty="0"/>
          </a:p>
          <a:p>
            <a:r>
              <a:rPr lang="en-US" sz="4400" dirty="0"/>
              <a:t>Organizational Impact of RAD</a:t>
            </a:r>
          </a:p>
        </p:txBody>
      </p:sp>
      <p:pic>
        <p:nvPicPr>
          <p:cNvPr id="4" name="Picture 3" descr="https://d2zhgehghqjuwb.cloudfront.net/accounts/11850/original/1459447667670-hdnu3ki2e9kc3hjr-ed42fd9b9f526324f5e16b4fc6066737.png"/>
          <p:cNvPicPr/>
          <p:nvPr/>
        </p:nvPicPr>
        <p:blipFill>
          <a:blip r:embed="rId3">
            <a:extLst>
              <a:ext uri="{28A0092B-C50C-407E-A947-70E740481C1C}">
                <a14:useLocalDpi xmlns:a14="http://schemas.microsoft.com/office/drawing/2010/main" val="0"/>
              </a:ext>
            </a:extLst>
          </a:blip>
          <a:srcRect/>
          <a:stretch>
            <a:fillRect/>
          </a:stretch>
        </p:blipFill>
        <p:spPr bwMode="auto">
          <a:xfrm>
            <a:off x="3796350" y="1600200"/>
            <a:ext cx="4023360" cy="2222500"/>
          </a:xfrm>
          <a:prstGeom prst="rect">
            <a:avLst/>
          </a:prstGeom>
          <a:noFill/>
          <a:ln>
            <a:noFill/>
          </a:ln>
        </p:spPr>
      </p:pic>
    </p:spTree>
    <p:extLst>
      <p:ext uri="{BB962C8B-B14F-4D97-AF65-F5344CB8AC3E}">
        <p14:creationId xmlns:p14="http://schemas.microsoft.com/office/powerpoint/2010/main" val="77322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BF7A41-3632-407E-89A9-04793ED3C8D2}"/>
              </a:ext>
            </a:extLst>
          </p:cNvPr>
          <p:cNvSpPr>
            <a:spLocks noGrp="1"/>
          </p:cNvSpPr>
          <p:nvPr>
            <p:ph type="title"/>
          </p:nvPr>
        </p:nvSpPr>
        <p:spPr/>
        <p:txBody>
          <a:bodyPr/>
          <a:lstStyle/>
          <a:p>
            <a:r>
              <a:rPr lang="en-US" dirty="0"/>
              <a:t>Other Needed Capacity					</a:t>
            </a:r>
          </a:p>
        </p:txBody>
      </p:sp>
      <p:sp>
        <p:nvSpPr>
          <p:cNvPr id="3" name="Content Placeholder 2">
            <a:extLst>
              <a:ext uri="{FF2B5EF4-FFF2-40B4-BE49-F238E27FC236}">
                <a16:creationId xmlns:a16="http://schemas.microsoft.com/office/drawing/2014/main" xmlns="" id="{17088800-A719-41C1-998E-12F716050192}"/>
              </a:ext>
            </a:extLst>
          </p:cNvPr>
          <p:cNvSpPr>
            <a:spLocks noGrp="1"/>
          </p:cNvSpPr>
          <p:nvPr>
            <p:ph idx="1"/>
          </p:nvPr>
        </p:nvSpPr>
        <p:spPr/>
        <p:txBody>
          <a:bodyPr>
            <a:normAutofit/>
          </a:bodyPr>
          <a:lstStyle/>
          <a:p>
            <a:r>
              <a:rPr lang="en-US" dirty="0"/>
              <a:t>Development</a:t>
            </a:r>
          </a:p>
          <a:p>
            <a:pPr lvl="1">
              <a:buFont typeface="Courier New" panose="02070309020205020404" pitchFamily="49" charset="0"/>
              <a:buChar char="o"/>
            </a:pPr>
            <a:r>
              <a:rPr lang="en-US" dirty="0"/>
              <a:t>PILOT’s</a:t>
            </a:r>
          </a:p>
          <a:p>
            <a:pPr lvl="1"/>
            <a:r>
              <a:rPr lang="en-US" dirty="0"/>
              <a:t>Property Insurance</a:t>
            </a:r>
          </a:p>
          <a:p>
            <a:pPr lvl="1"/>
            <a:r>
              <a:rPr lang="en-US" dirty="0"/>
              <a:t>Guarantees</a:t>
            </a:r>
            <a:endParaRPr lang="en-US" i="1" dirty="0"/>
          </a:p>
          <a:p>
            <a:pPr lvl="1"/>
            <a:r>
              <a:rPr lang="en-US" dirty="0"/>
              <a:t>Reserves</a:t>
            </a:r>
          </a:p>
          <a:p>
            <a:r>
              <a:rPr lang="en-US" dirty="0"/>
              <a:t>HCV Administrator</a:t>
            </a:r>
          </a:p>
          <a:p>
            <a:r>
              <a:rPr lang="en-US" dirty="0"/>
              <a:t>Third-Party Partner selection</a:t>
            </a:r>
          </a:p>
        </p:txBody>
      </p:sp>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597641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013C23-A91A-40B1-92B5-018911064E9A}"/>
              </a:ext>
            </a:extLst>
          </p:cNvPr>
          <p:cNvSpPr>
            <a:spLocks noGrp="1"/>
          </p:cNvSpPr>
          <p:nvPr>
            <p:ph type="title"/>
          </p:nvPr>
        </p:nvSpPr>
        <p:spPr/>
        <p:txBody>
          <a:bodyPr/>
          <a:lstStyle/>
          <a:p>
            <a:r>
              <a:rPr lang="en-US" dirty="0"/>
              <a:t>Residents								</a:t>
            </a:r>
          </a:p>
        </p:txBody>
      </p:sp>
      <p:sp>
        <p:nvSpPr>
          <p:cNvPr id="3" name="Content Placeholder 2">
            <a:extLst>
              <a:ext uri="{FF2B5EF4-FFF2-40B4-BE49-F238E27FC236}">
                <a16:creationId xmlns:a16="http://schemas.microsoft.com/office/drawing/2014/main" xmlns="" id="{F1FC791F-FDB1-4AF1-A36D-B090B2D1E2F2}"/>
              </a:ext>
            </a:extLst>
          </p:cNvPr>
          <p:cNvSpPr>
            <a:spLocks noGrp="1"/>
          </p:cNvSpPr>
          <p:nvPr>
            <p:ph idx="1"/>
          </p:nvPr>
        </p:nvSpPr>
        <p:spPr/>
        <p:txBody>
          <a:bodyPr/>
          <a:lstStyle/>
          <a:p>
            <a:r>
              <a:rPr lang="en-US" dirty="0"/>
              <a:t>Education &amp; Supports</a:t>
            </a:r>
          </a:p>
          <a:p>
            <a:r>
              <a:rPr lang="en-US" dirty="0"/>
              <a:t>Communications</a:t>
            </a:r>
          </a:p>
          <a:p>
            <a:r>
              <a:rPr lang="en-US" dirty="0"/>
              <a:t>Relocation</a:t>
            </a:r>
          </a:p>
          <a:p>
            <a:r>
              <a:rPr lang="en-US" dirty="0"/>
              <a:t>Choice Mobility</a:t>
            </a:r>
          </a:p>
          <a:p>
            <a:r>
              <a:rPr lang="en-US" dirty="0"/>
              <a:t>ACOP vs No ACOP</a:t>
            </a:r>
          </a:p>
          <a:p>
            <a:r>
              <a:rPr lang="en-US" dirty="0"/>
              <a:t>Tenant Advocacy groups</a:t>
            </a:r>
          </a:p>
          <a:p>
            <a:endParaRPr lang="en-US" dirty="0"/>
          </a:p>
        </p:txBody>
      </p:sp>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191181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05914-D15C-429E-A46F-4BC31A25D2D1}"/>
              </a:ext>
            </a:extLst>
          </p:cNvPr>
          <p:cNvSpPr>
            <a:spLocks noGrp="1"/>
          </p:cNvSpPr>
          <p:nvPr>
            <p:ph type="title"/>
          </p:nvPr>
        </p:nvSpPr>
        <p:spPr/>
        <p:txBody>
          <a:bodyPr>
            <a:normAutofit fontScale="90000"/>
          </a:bodyPr>
          <a:lstStyle/>
          <a:p>
            <a:r>
              <a:rPr lang="en-US" dirty="0"/>
              <a:t/>
            </a:r>
            <a:br>
              <a:rPr lang="en-US" dirty="0"/>
            </a:br>
            <a:r>
              <a:rPr lang="en-US" dirty="0"/>
              <a:t>Roundtable Participants							</a:t>
            </a:r>
          </a:p>
        </p:txBody>
      </p:sp>
      <p:sp>
        <p:nvSpPr>
          <p:cNvPr id="3" name="Content Placeholder 2">
            <a:extLst>
              <a:ext uri="{FF2B5EF4-FFF2-40B4-BE49-F238E27FC236}">
                <a16:creationId xmlns:a16="http://schemas.microsoft.com/office/drawing/2014/main" xmlns="" id="{7C8E5B8A-09FE-45B2-ABC0-5A82936C559D}"/>
              </a:ext>
            </a:extLst>
          </p:cNvPr>
          <p:cNvSpPr>
            <a:spLocks noGrp="1"/>
          </p:cNvSpPr>
          <p:nvPr>
            <p:ph idx="1"/>
          </p:nvPr>
        </p:nvSpPr>
        <p:spPr/>
        <p:txBody>
          <a:bodyPr/>
          <a:lstStyle/>
          <a:p>
            <a:r>
              <a:rPr lang="en-US" dirty="0"/>
              <a:t>Sunia Zaterman, CLPHA</a:t>
            </a:r>
          </a:p>
          <a:p>
            <a:r>
              <a:rPr lang="en-US" dirty="0"/>
              <a:t>Sheila Jones, President, Selenium Properties &amp; Board of Commissioners, Charlotte Housing Authority</a:t>
            </a:r>
          </a:p>
          <a:p>
            <a:r>
              <a:rPr lang="en-US" dirty="0"/>
              <a:t>Shannon Lestan, Managing Director, Recap Real Estate Advisors</a:t>
            </a:r>
          </a:p>
          <a:p>
            <a:r>
              <a:rPr lang="en-US" dirty="0"/>
              <a:t>Lucie Du, President &amp; CEO, Du &amp; Associates</a:t>
            </a:r>
          </a:p>
          <a:p>
            <a:r>
              <a:rPr lang="en-US" dirty="0"/>
              <a:t>Cheryl Thomas, VP Asset Management, Columbus MHA</a:t>
            </a:r>
          </a:p>
        </p:txBody>
      </p:sp>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163416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BB932-D4CD-432A-9071-A6C159A354B7}"/>
              </a:ext>
            </a:extLst>
          </p:cNvPr>
          <p:cNvSpPr>
            <a:spLocks noGrp="1"/>
          </p:cNvSpPr>
          <p:nvPr>
            <p:ph type="title"/>
          </p:nvPr>
        </p:nvSpPr>
        <p:spPr/>
        <p:txBody>
          <a:bodyPr/>
          <a:lstStyle/>
          <a:p>
            <a:r>
              <a:rPr lang="en-US" dirty="0"/>
              <a:t>RAD – A Cultural Shift						</a:t>
            </a:r>
          </a:p>
        </p:txBody>
      </p:sp>
      <p:sp>
        <p:nvSpPr>
          <p:cNvPr id="3" name="Content Placeholder 2">
            <a:extLst>
              <a:ext uri="{FF2B5EF4-FFF2-40B4-BE49-F238E27FC236}">
                <a16:creationId xmlns:a16="http://schemas.microsoft.com/office/drawing/2014/main" xmlns="" id="{0EBA4A6C-3D8D-423B-BF0B-433109F1A40B}"/>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3600" dirty="0"/>
              <a:t>What does it mean to experience a cultural shift in an organization?</a:t>
            </a:r>
          </a:p>
        </p:txBody>
      </p:sp>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1791091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DC469C5-B8A2-4E3B-8EE3-42C3B8509D4E}"/>
              </a:ext>
            </a:extLst>
          </p:cNvPr>
          <p:cNvSpPr>
            <a:spLocks noGrp="1"/>
          </p:cNvSpPr>
          <p:nvPr>
            <p:ph type="title"/>
          </p:nvPr>
        </p:nvSpPr>
        <p:spPr/>
        <p:txBody>
          <a:bodyPr/>
          <a:lstStyle/>
          <a:p>
            <a:r>
              <a:rPr lang="en-US" b="1" dirty="0">
                <a:solidFill>
                  <a:schemeClr val="tx1">
                    <a:lumMod val="65000"/>
                    <a:lumOff val="35000"/>
                  </a:schemeClr>
                </a:solidFill>
              </a:rPr>
              <a:t>Up Front Planning Decision				</a:t>
            </a:r>
            <a:endParaRPr lang="en-US" dirty="0"/>
          </a:p>
        </p:txBody>
      </p:sp>
      <p:sp>
        <p:nvSpPr>
          <p:cNvPr id="5" name="Content Placeholder 4">
            <a:extLst>
              <a:ext uri="{FF2B5EF4-FFF2-40B4-BE49-F238E27FC236}">
                <a16:creationId xmlns:a16="http://schemas.microsoft.com/office/drawing/2014/main" xmlns="" id="{FD737667-CB2F-46B9-89CD-732A3FC8AE71}"/>
              </a:ext>
            </a:extLst>
          </p:cNvPr>
          <p:cNvSpPr>
            <a:spLocks noGrp="1"/>
          </p:cNvSpPr>
          <p:nvPr>
            <p:ph idx="1"/>
          </p:nvPr>
        </p:nvSpPr>
        <p:spPr/>
        <p:txBody>
          <a:bodyPr>
            <a:normAutofit/>
          </a:bodyPr>
          <a:lstStyle/>
          <a:p>
            <a:pPr marL="0" indent="0">
              <a:buNone/>
            </a:pPr>
            <a:r>
              <a:rPr lang="en-US" sz="3200" dirty="0"/>
              <a:t>Organizational Development </a:t>
            </a:r>
          </a:p>
          <a:p>
            <a:pPr lvl="2"/>
            <a:r>
              <a:rPr lang="en-US" dirty="0"/>
              <a:t>Self Development/ Self Management</a:t>
            </a:r>
          </a:p>
          <a:p>
            <a:pPr lvl="2"/>
            <a:r>
              <a:rPr lang="en-US" dirty="0"/>
              <a:t>Staff Development</a:t>
            </a:r>
            <a:endParaRPr lang="en-US" i="1" dirty="0"/>
          </a:p>
          <a:p>
            <a:pPr lvl="2"/>
            <a:r>
              <a:rPr lang="en-US" dirty="0"/>
              <a:t>Board Development</a:t>
            </a:r>
          </a:p>
          <a:p>
            <a:pPr lvl="1"/>
            <a:endParaRPr lang="en-US" dirty="0"/>
          </a:p>
          <a:p>
            <a:pPr marL="0" indent="0">
              <a:buNone/>
            </a:pPr>
            <a:r>
              <a:rPr lang="en-US" sz="3200" dirty="0"/>
              <a:t>Portfolio Planning</a:t>
            </a:r>
          </a:p>
          <a:p>
            <a:pPr lvl="2"/>
            <a:r>
              <a:rPr lang="en-US" dirty="0"/>
              <a:t>Capital Needs &amp; Recapitalization Schedule</a:t>
            </a:r>
          </a:p>
          <a:p>
            <a:pPr lvl="2"/>
            <a:r>
              <a:rPr lang="en-US" dirty="0"/>
              <a:t>PBRA vs. PBV</a:t>
            </a:r>
          </a:p>
          <a:p>
            <a:pPr lvl="2"/>
            <a:r>
              <a:rPr lang="en-US" dirty="0"/>
              <a:t>Blending RAD &amp; Section 18—new options</a:t>
            </a:r>
          </a:p>
          <a:p>
            <a:pPr lvl="2"/>
            <a:r>
              <a:rPr lang="en-US" dirty="0"/>
              <a:t>Transfer of Assistance</a:t>
            </a:r>
          </a:p>
          <a:p>
            <a:pPr lvl="1"/>
            <a:endParaRPr lang="en-US" sz="3200" dirty="0"/>
          </a:p>
          <a:p>
            <a:pPr lvl="1"/>
            <a:endParaRPr lang="en-US" sz="3200" dirty="0"/>
          </a:p>
          <a:p>
            <a:pPr lvl="1"/>
            <a:endParaRPr lang="en-US" sz="3200" dirty="0"/>
          </a:p>
          <a:p>
            <a:endParaRPr lang="en-US" dirty="0"/>
          </a:p>
        </p:txBody>
      </p:sp>
      <p:pic>
        <p:nvPicPr>
          <p:cNvPr id="6" name="Picture 5"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797350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86D57E-A957-4B1E-B9A5-EC0686DA93B2}"/>
              </a:ext>
            </a:extLst>
          </p:cNvPr>
          <p:cNvSpPr>
            <a:spLocks noGrp="1"/>
          </p:cNvSpPr>
          <p:nvPr>
            <p:ph type="title"/>
          </p:nvPr>
        </p:nvSpPr>
        <p:spPr>
          <a:xfrm>
            <a:off x="838200" y="365125"/>
            <a:ext cx="10515600" cy="823469"/>
          </a:xfrm>
        </p:spPr>
        <p:txBody>
          <a:bodyPr/>
          <a:lstStyle/>
          <a:p>
            <a:r>
              <a:rPr lang="en-US" sz="3200" b="1" dirty="0"/>
              <a:t>PBRA vs. PBV</a:t>
            </a:r>
            <a:r>
              <a:rPr lang="en-US" dirty="0"/>
              <a:t>							</a:t>
            </a:r>
          </a:p>
        </p:txBody>
      </p:sp>
      <p:graphicFrame>
        <p:nvGraphicFramePr>
          <p:cNvPr id="4" name="Content Placeholder 3">
            <a:extLst>
              <a:ext uri="{FF2B5EF4-FFF2-40B4-BE49-F238E27FC236}">
                <a16:creationId xmlns:a16="http://schemas.microsoft.com/office/drawing/2014/main" xmlns="" id="{DF4617BB-54E8-4EC7-9C19-4E2A2784A002}"/>
              </a:ext>
            </a:extLst>
          </p:cNvPr>
          <p:cNvGraphicFramePr>
            <a:graphicFrameLocks noGrp="1"/>
          </p:cNvGraphicFramePr>
          <p:nvPr>
            <p:ph idx="1"/>
            <p:extLst>
              <p:ext uri="{D42A27DB-BD31-4B8C-83A1-F6EECF244321}">
                <p14:modId xmlns:p14="http://schemas.microsoft.com/office/powerpoint/2010/main" val="2451148606"/>
              </p:ext>
            </p:extLst>
          </p:nvPr>
        </p:nvGraphicFramePr>
        <p:xfrm>
          <a:off x="957469" y="1073426"/>
          <a:ext cx="10515600" cy="568096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4157198087"/>
                    </a:ext>
                  </a:extLst>
                </a:gridCol>
                <a:gridCol w="5257800">
                  <a:extLst>
                    <a:ext uri="{9D8B030D-6E8A-4147-A177-3AD203B41FA5}">
                      <a16:colId xmlns:a16="http://schemas.microsoft.com/office/drawing/2014/main" xmlns="" val="2394352693"/>
                    </a:ext>
                  </a:extLst>
                </a:gridCol>
              </a:tblGrid>
              <a:tr h="529845">
                <a:tc>
                  <a:txBody>
                    <a:bodyPr/>
                    <a:lstStyle/>
                    <a:p>
                      <a:r>
                        <a:rPr lang="en-US" dirty="0"/>
                        <a:t>PBV Advantages</a:t>
                      </a:r>
                    </a:p>
                  </a:txBody>
                  <a:tcPr/>
                </a:tc>
                <a:tc>
                  <a:txBody>
                    <a:bodyPr/>
                    <a:lstStyle/>
                    <a:p>
                      <a:r>
                        <a:rPr lang="en-US" dirty="0"/>
                        <a:t>PBRA Advantages</a:t>
                      </a:r>
                    </a:p>
                  </a:txBody>
                  <a:tcPr/>
                </a:tc>
                <a:extLst>
                  <a:ext uri="{0D108BD9-81ED-4DB2-BD59-A6C34878D82A}">
                    <a16:rowId xmlns:a16="http://schemas.microsoft.com/office/drawing/2014/main" xmlns="" val="2510042933"/>
                  </a:ext>
                </a:extLst>
              </a:tr>
              <a:tr h="1062429">
                <a:tc>
                  <a:txBody>
                    <a:bodyPr/>
                    <a:lstStyle/>
                    <a:p>
                      <a:pPr marL="0" marR="0" lvl="0" indent="0" algn="l" defTabSz="457200" rtl="0" eaLnBrk="1" fontAlgn="auto" latinLnBrk="0" hangingPunct="1">
                        <a:lnSpc>
                          <a:spcPct val="100000"/>
                        </a:lnSpc>
                        <a:spcBef>
                          <a:spcPts val="1000"/>
                        </a:spcBef>
                        <a:spcAft>
                          <a:spcPts val="0"/>
                        </a:spcAft>
                        <a:buClr>
                          <a:srgbClr val="0F6FC6"/>
                        </a:buClr>
                        <a:buSzPct val="80000"/>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Remain under HUD’s Office of Public and Indian Housing (PIH)</a:t>
                      </a:r>
                    </a:p>
                    <a:p>
                      <a:pPr marL="0" indent="0">
                        <a:buFontTx/>
                        <a:buNone/>
                      </a:pPr>
                      <a:endParaRPr lang="en-US" sz="1600" dirty="0"/>
                    </a:p>
                  </a:txBody>
                  <a:tcPr/>
                </a:tc>
                <a:tc>
                  <a:txBody>
                    <a:bodyPr/>
                    <a:lstStyle/>
                    <a:p>
                      <a:pPr marL="0" marR="0" lvl="0" indent="0" algn="l" defTabSz="457200" rtl="0" eaLnBrk="1" fontAlgn="auto" latinLnBrk="0" hangingPunct="1">
                        <a:lnSpc>
                          <a:spcPct val="100000"/>
                        </a:lnSpc>
                        <a:spcBef>
                          <a:spcPts val="1000"/>
                        </a:spcBef>
                        <a:spcAft>
                          <a:spcPts val="0"/>
                        </a:spcAft>
                        <a:buClr>
                          <a:srgbClr val="0F6FC6"/>
                        </a:buClr>
                        <a:buSzPct val="80000"/>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Congressional Appropriations viewed as a more stable funding source.  HUD has never failed to fully fund or renew a PBRA HAP Contract.</a:t>
                      </a:r>
                    </a:p>
                    <a:p>
                      <a:pPr marL="0" indent="0">
                        <a:buFontTx/>
                        <a:buNone/>
                      </a:pPr>
                      <a:endParaRPr lang="en-US" sz="1600" dirty="0"/>
                    </a:p>
                  </a:txBody>
                  <a:tcPr/>
                </a:tc>
                <a:extLst>
                  <a:ext uri="{0D108BD9-81ED-4DB2-BD59-A6C34878D82A}">
                    <a16:rowId xmlns:a16="http://schemas.microsoft.com/office/drawing/2014/main" xmlns="" val="2541895368"/>
                  </a:ext>
                </a:extLst>
              </a:tr>
              <a:tr h="1062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Most PHAs already operate a Housing Choice Voucher Program and many operate a PBV program</a:t>
                      </a:r>
                    </a:p>
                    <a:p>
                      <a:pPr marL="0" indent="0">
                        <a:buFontTx/>
                        <a:buNone/>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Rent cap is the lower of current funding and FMR rent cap – 120% of FMR.  This can go up to 150% of FMR if supported with a rent comp study. </a:t>
                      </a:r>
                    </a:p>
                    <a:p>
                      <a:pPr marL="0" indent="0">
                        <a:buFontTx/>
                        <a:buNone/>
                      </a:pPr>
                      <a:endParaRPr lang="en-US" sz="1600" dirty="0"/>
                    </a:p>
                  </a:txBody>
                  <a:tcPr/>
                </a:tc>
                <a:extLst>
                  <a:ext uri="{0D108BD9-81ED-4DB2-BD59-A6C34878D82A}">
                    <a16:rowId xmlns:a16="http://schemas.microsoft.com/office/drawing/2014/main" xmlns="" val="680723290"/>
                  </a:ext>
                </a:extLst>
              </a:tr>
              <a:tr h="15481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Tenant Certifications and Waitlist Management remain with the PHA</a:t>
                      </a:r>
                    </a:p>
                    <a:p>
                      <a:pPr marL="0" indent="0">
                        <a:buFontTx/>
                        <a:buNone/>
                      </a:pPr>
                      <a:endParaRPr lang="en-US" sz="1600" dirty="0"/>
                    </a:p>
                  </a:txBody>
                  <a:tcPr/>
                </a:tc>
                <a:tc>
                  <a:txBody>
                    <a:bodyPr/>
                    <a:lstStyle/>
                    <a:p>
                      <a:pPr marL="0" marR="0" lvl="0" indent="0" algn="l" defTabSz="457200" rtl="0" eaLnBrk="1" fontAlgn="auto" latinLnBrk="0" hangingPunct="1">
                        <a:lnSpc>
                          <a:spcPct val="100000"/>
                        </a:lnSpc>
                        <a:spcBef>
                          <a:spcPts val="1000"/>
                        </a:spcBef>
                        <a:spcAft>
                          <a:spcPts val="0"/>
                        </a:spcAft>
                        <a:buClr>
                          <a:srgbClr val="0F6FC6"/>
                        </a:buClr>
                        <a:buSzPct val="80000"/>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Choice Mobility: PHA can request a good cause exemption.  Voucher turnover cap for RAD projects can be 1/3 of turnover voucher inventory.  Project turnover cap can be limited to 15% of total units a year.</a:t>
                      </a:r>
                    </a:p>
                    <a:p>
                      <a:pPr marL="0" indent="0">
                        <a:buFontTx/>
                        <a:buNone/>
                      </a:pPr>
                      <a:endParaRPr lang="en-US" sz="1600" dirty="0"/>
                    </a:p>
                  </a:txBody>
                  <a:tcPr/>
                </a:tc>
                <a:extLst>
                  <a:ext uri="{0D108BD9-81ED-4DB2-BD59-A6C34878D82A}">
                    <a16:rowId xmlns:a16="http://schemas.microsoft.com/office/drawing/2014/main" xmlns="" val="2572916799"/>
                  </a:ext>
                </a:extLst>
              </a:tr>
              <a:tr h="1457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PHA earns a PUPM Administrative Fee</a:t>
                      </a:r>
                    </a:p>
                    <a:p>
                      <a:pPr marL="0" indent="0">
                        <a:buFontTx/>
                        <a:buNone/>
                      </a:pPr>
                      <a:endParaRPr lang="en-US" sz="1600" dirty="0"/>
                    </a:p>
                  </a:txBody>
                  <a:tcPr/>
                </a:tc>
                <a:tc>
                  <a:txBody>
                    <a:bodyPr/>
                    <a:lstStyle/>
                    <a:p>
                      <a:pPr marL="0" indent="0">
                        <a:buFontTx/>
                        <a:buNone/>
                      </a:pPr>
                      <a:r>
                        <a:rPr lang="en-US" sz="1800" b="0" i="0" kern="1200" dirty="0">
                          <a:solidFill>
                            <a:schemeClr val="dk1"/>
                          </a:solidFill>
                          <a:effectLst/>
                          <a:latin typeface="+mn-lt"/>
                          <a:ea typeface="+mn-ea"/>
                          <a:cs typeface="+mn-cs"/>
                        </a:rPr>
                        <a:t>PBRA are renewed under MAHRA following the expiration of the initial contract. While that is 20 years away, MAHRA renewals allow for greater flexibility with respect to future rent increases (such as budget-based and Mark-up-to-Market).</a:t>
                      </a:r>
                      <a:endParaRPr lang="en-US" sz="1600" dirty="0"/>
                    </a:p>
                  </a:txBody>
                  <a:tcPr/>
                </a:tc>
                <a:extLst>
                  <a:ext uri="{0D108BD9-81ED-4DB2-BD59-A6C34878D82A}">
                    <a16:rowId xmlns:a16="http://schemas.microsoft.com/office/drawing/2014/main" xmlns="" val="2288567206"/>
                  </a:ext>
                </a:extLst>
              </a:tr>
            </a:tbl>
          </a:graphicData>
        </a:graphic>
      </p:graphicFrame>
      <p:pic>
        <p:nvPicPr>
          <p:cNvPr id="5" name="Picture 4"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2373" y="257402"/>
            <a:ext cx="1320183" cy="637120"/>
          </a:xfrm>
          <a:prstGeom prst="rect">
            <a:avLst/>
          </a:prstGeom>
          <a:noFill/>
          <a:ln>
            <a:noFill/>
          </a:ln>
        </p:spPr>
      </p:pic>
    </p:spTree>
    <p:extLst>
      <p:ext uri="{BB962C8B-B14F-4D97-AF65-F5344CB8AC3E}">
        <p14:creationId xmlns:p14="http://schemas.microsoft.com/office/powerpoint/2010/main" val="343136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26565"/>
            <a:ext cx="988348" cy="420696"/>
          </a:xfrm>
          <a:prstGeom prst="rect">
            <a:avLst/>
          </a:prstGeom>
          <a:noFill/>
          <a:ln>
            <a:noFill/>
          </a:ln>
        </p:spPr>
      </p:pic>
      <p:sp>
        <p:nvSpPr>
          <p:cNvPr id="10" name="Title 1">
            <a:extLst>
              <a:ext uri="{FF2B5EF4-FFF2-40B4-BE49-F238E27FC236}">
                <a16:creationId xmlns:a16="http://schemas.microsoft.com/office/drawing/2014/main" xmlns="" id="{0345C21B-7D54-48CF-8958-515E11E7EC5E}"/>
              </a:ext>
            </a:extLst>
          </p:cNvPr>
          <p:cNvSpPr>
            <a:spLocks noGrp="1"/>
          </p:cNvSpPr>
          <p:nvPr>
            <p:ph type="title"/>
          </p:nvPr>
        </p:nvSpPr>
        <p:spPr>
          <a:xfrm>
            <a:off x="573280" y="26565"/>
            <a:ext cx="10515600" cy="558226"/>
          </a:xfrm>
        </p:spPr>
        <p:txBody>
          <a:bodyPr>
            <a:normAutofit/>
          </a:bodyPr>
          <a:lstStyle/>
          <a:p>
            <a:r>
              <a:rPr lang="en-US" sz="1800" b="1" dirty="0"/>
              <a:t>What is Asset Management?				</a:t>
            </a:r>
          </a:p>
        </p:txBody>
      </p:sp>
      <p:pic>
        <p:nvPicPr>
          <p:cNvPr id="6" name="Picture 5">
            <a:extLst>
              <a:ext uri="{FF2B5EF4-FFF2-40B4-BE49-F238E27FC236}">
                <a16:creationId xmlns:a16="http://schemas.microsoft.com/office/drawing/2014/main" xmlns="" id="{8D729360-5F93-4989-B4E8-A098E0E6BD01}"/>
              </a:ext>
            </a:extLst>
          </p:cNvPr>
          <p:cNvPicPr>
            <a:picLocks noChangeAspect="1"/>
          </p:cNvPicPr>
          <p:nvPr/>
        </p:nvPicPr>
        <p:blipFill>
          <a:blip r:embed="rId4"/>
          <a:stretch>
            <a:fillRect/>
          </a:stretch>
        </p:blipFill>
        <p:spPr>
          <a:xfrm>
            <a:off x="1552575" y="527972"/>
            <a:ext cx="8334184" cy="6330028"/>
          </a:xfrm>
          <a:prstGeom prst="rect">
            <a:avLst/>
          </a:prstGeom>
        </p:spPr>
      </p:pic>
    </p:spTree>
    <p:extLst>
      <p:ext uri="{BB962C8B-B14F-4D97-AF65-F5344CB8AC3E}">
        <p14:creationId xmlns:p14="http://schemas.microsoft.com/office/powerpoint/2010/main" val="225080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xmlns="" id="{E05CCBFB-C04D-4D85-AE2D-F18E7022A6E7}"/>
              </a:ext>
            </a:extLst>
          </p:cNvPr>
          <p:cNvCxnSpPr/>
          <p:nvPr/>
        </p:nvCxnSpPr>
        <p:spPr>
          <a:xfrm>
            <a:off x="9733660" y="4213077"/>
            <a:ext cx="0" cy="213644"/>
          </a:xfrm>
          <a:prstGeom prst="line">
            <a:avLst/>
          </a:prstGeom>
          <a:ln w="19050">
            <a:solidFill>
              <a:schemeClr val="tx1"/>
            </a:solidFill>
            <a:headEnd w="lg" len="med"/>
            <a:tailEnd w="lg" len="med"/>
          </a:ln>
        </p:spPr>
        <p:style>
          <a:lnRef idx="1">
            <a:schemeClr val="accent1"/>
          </a:lnRef>
          <a:fillRef idx="0">
            <a:schemeClr val="accent1"/>
          </a:fillRef>
          <a:effectRef idx="0">
            <a:schemeClr val="accent1"/>
          </a:effectRef>
          <a:fontRef idx="minor">
            <a:schemeClr val="tx1"/>
          </a:fontRef>
        </p:style>
      </p:cxnSp>
      <p:pic>
        <p:nvPicPr>
          <p:cNvPr id="5" name="Picture 4"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58984" y="26565"/>
            <a:ext cx="829691" cy="558226"/>
          </a:xfrm>
          <a:prstGeom prst="rect">
            <a:avLst/>
          </a:prstGeom>
          <a:noFill/>
          <a:ln>
            <a:noFill/>
          </a:ln>
        </p:spPr>
      </p:pic>
      <p:pic>
        <p:nvPicPr>
          <p:cNvPr id="9" name="Picture 8">
            <a:extLst>
              <a:ext uri="{FF2B5EF4-FFF2-40B4-BE49-F238E27FC236}">
                <a16:creationId xmlns:a16="http://schemas.microsoft.com/office/drawing/2014/main" xmlns="" id="{46AF873A-E83D-438C-8B5B-A949053E2932}"/>
              </a:ext>
            </a:extLst>
          </p:cNvPr>
          <p:cNvPicPr>
            <a:picLocks noChangeAspect="1"/>
          </p:cNvPicPr>
          <p:nvPr/>
        </p:nvPicPr>
        <p:blipFill>
          <a:blip r:embed="rId4"/>
          <a:stretch>
            <a:fillRect/>
          </a:stretch>
        </p:blipFill>
        <p:spPr>
          <a:xfrm>
            <a:off x="1617628" y="217998"/>
            <a:ext cx="8541356" cy="6640002"/>
          </a:xfrm>
          <a:prstGeom prst="rect">
            <a:avLst/>
          </a:prstGeom>
        </p:spPr>
      </p:pic>
    </p:spTree>
    <p:extLst>
      <p:ext uri="{BB962C8B-B14F-4D97-AF65-F5344CB8AC3E}">
        <p14:creationId xmlns:p14="http://schemas.microsoft.com/office/powerpoint/2010/main" val="371414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346B0B-83A4-46E2-B89F-943816CF762A}"/>
              </a:ext>
            </a:extLst>
          </p:cNvPr>
          <p:cNvSpPr>
            <a:spLocks noGrp="1"/>
          </p:cNvSpPr>
          <p:nvPr>
            <p:ph type="title"/>
          </p:nvPr>
        </p:nvSpPr>
        <p:spPr/>
        <p:txBody>
          <a:bodyPr/>
          <a:lstStyle/>
          <a:p>
            <a:r>
              <a:rPr lang="en-US" dirty="0"/>
              <a:t>Staffing, Training						</a:t>
            </a:r>
          </a:p>
        </p:txBody>
      </p:sp>
      <p:sp>
        <p:nvSpPr>
          <p:cNvPr id="3" name="Content Placeholder 2">
            <a:extLst>
              <a:ext uri="{FF2B5EF4-FFF2-40B4-BE49-F238E27FC236}">
                <a16:creationId xmlns:a16="http://schemas.microsoft.com/office/drawing/2014/main" xmlns="" id="{3FC24EF7-657C-43AF-8A63-0E5C3BEE96E2}"/>
              </a:ext>
            </a:extLst>
          </p:cNvPr>
          <p:cNvSpPr>
            <a:spLocks noGrp="1"/>
          </p:cNvSpPr>
          <p:nvPr>
            <p:ph idx="1"/>
          </p:nvPr>
        </p:nvSpPr>
        <p:spPr/>
        <p:txBody>
          <a:bodyPr/>
          <a:lstStyle/>
          <a:p>
            <a:pPr fontAlgn="t"/>
            <a:r>
              <a:rPr lang="en-US" dirty="0"/>
              <a:t>Assessing current capacity</a:t>
            </a:r>
          </a:p>
          <a:p>
            <a:pPr fontAlgn="t"/>
            <a:r>
              <a:rPr lang="en-US" dirty="0"/>
              <a:t>Identifying gap</a:t>
            </a:r>
          </a:p>
          <a:p>
            <a:pPr fontAlgn="t"/>
            <a:r>
              <a:rPr lang="en-US" dirty="0"/>
              <a:t>Developing strategies to address the gap</a:t>
            </a:r>
          </a:p>
          <a:p>
            <a:pPr fontAlgn="t"/>
            <a:r>
              <a:rPr lang="en-US" dirty="0"/>
              <a:t>Review job descriptions and compensations plans</a:t>
            </a:r>
          </a:p>
          <a:p>
            <a:pPr fontAlgn="t"/>
            <a:r>
              <a:rPr lang="en-US" dirty="0"/>
              <a:t>Certifications are helpful but is not enough- get third party to help</a:t>
            </a:r>
          </a:p>
          <a:p>
            <a:endParaRPr lang="en-US" dirty="0"/>
          </a:p>
        </p:txBody>
      </p:sp>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154800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6F8ED5-6B86-46B6-A9B0-19EFBDD5D71F}"/>
              </a:ext>
            </a:extLst>
          </p:cNvPr>
          <p:cNvSpPr>
            <a:spLocks noGrp="1"/>
          </p:cNvSpPr>
          <p:nvPr>
            <p:ph type="title"/>
          </p:nvPr>
        </p:nvSpPr>
        <p:spPr/>
        <p:txBody>
          <a:bodyPr>
            <a:normAutofit/>
          </a:bodyPr>
          <a:lstStyle/>
          <a:p>
            <a:r>
              <a:rPr lang="en-US" dirty="0"/>
              <a:t>Business Systems- Software				</a:t>
            </a:r>
          </a:p>
        </p:txBody>
      </p:sp>
      <p:sp>
        <p:nvSpPr>
          <p:cNvPr id="3" name="Content Placeholder 2">
            <a:extLst>
              <a:ext uri="{FF2B5EF4-FFF2-40B4-BE49-F238E27FC236}">
                <a16:creationId xmlns:a16="http://schemas.microsoft.com/office/drawing/2014/main" xmlns="" id="{A40AD193-4046-493A-9FAD-AF64B0A7DC5F}"/>
              </a:ext>
            </a:extLst>
          </p:cNvPr>
          <p:cNvSpPr>
            <a:spLocks noGrp="1"/>
          </p:cNvSpPr>
          <p:nvPr>
            <p:ph idx="1"/>
          </p:nvPr>
        </p:nvSpPr>
        <p:spPr/>
        <p:txBody>
          <a:bodyPr/>
          <a:lstStyle/>
          <a:p>
            <a:pPr fontAlgn="t"/>
            <a:r>
              <a:rPr lang="en-US" dirty="0"/>
              <a:t>Can existing systems port 50058 data to a 50059 platform?</a:t>
            </a:r>
          </a:p>
          <a:p>
            <a:pPr fontAlgn="t"/>
            <a:r>
              <a:rPr lang="en-US" dirty="0"/>
              <a:t>Are existing systems capable to transmitting 50059s to TRACS?</a:t>
            </a:r>
          </a:p>
          <a:p>
            <a:pPr fontAlgn="b"/>
            <a:r>
              <a:rPr lang="en-US" dirty="0"/>
              <a:t>Can existing systems process waitlist?</a:t>
            </a:r>
          </a:p>
          <a:p>
            <a:pPr fontAlgn="b"/>
            <a:r>
              <a:rPr lang="en-US" dirty="0"/>
              <a:t>Can existing systems generate reports necessary to operate and monitor performance effectively?</a:t>
            </a:r>
          </a:p>
          <a:p>
            <a:pPr fontAlgn="b"/>
            <a:r>
              <a:rPr lang="en-US" dirty="0"/>
              <a:t>Are existing systems capable of certifying both LIHTC and PBRA?</a:t>
            </a:r>
          </a:p>
        </p:txBody>
      </p:sp>
      <p:pic>
        <p:nvPicPr>
          <p:cNvPr id="4" name="Picture 3" descr="https://d2zhgehghqjuwb.cloudfront.net/accounts/11850/original/1459447667670-hdnu3ki2e9kc3hjr-ed42fd9b9f526324f5e16b4fc6066737.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7192" y="648716"/>
            <a:ext cx="1369187" cy="823468"/>
          </a:xfrm>
          <a:prstGeom prst="rect">
            <a:avLst/>
          </a:prstGeom>
          <a:noFill/>
          <a:ln>
            <a:noFill/>
          </a:ln>
        </p:spPr>
      </p:pic>
    </p:spTree>
    <p:extLst>
      <p:ext uri="{BB962C8B-B14F-4D97-AF65-F5344CB8AC3E}">
        <p14:creationId xmlns:p14="http://schemas.microsoft.com/office/powerpoint/2010/main" val="2324729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4739</TotalTime>
  <Words>424</Words>
  <Application>Microsoft Office PowerPoint</Application>
  <PresentationFormat>Widescreen</PresentationFormat>
  <Paragraphs>75</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Trebuchet MS</vt:lpstr>
      <vt:lpstr>Office Theme</vt:lpstr>
      <vt:lpstr>PowerPoint Presentation</vt:lpstr>
      <vt:lpstr> Roundtable Participants       </vt:lpstr>
      <vt:lpstr>RAD – A Cultural Shift      </vt:lpstr>
      <vt:lpstr>Up Front Planning Decision    </vt:lpstr>
      <vt:lpstr>PBRA vs. PBV       </vt:lpstr>
      <vt:lpstr>What is Asset Management?    </vt:lpstr>
      <vt:lpstr>PowerPoint Presentation</vt:lpstr>
      <vt:lpstr>Staffing, Training      </vt:lpstr>
      <vt:lpstr>Business Systems- Software    </vt:lpstr>
      <vt:lpstr>Other Needed Capacity     </vt:lpstr>
      <vt:lpstr>Residents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Collaborative</dc:title>
  <dc:creator>Sheila Jones</dc:creator>
  <cp:lastModifiedBy>Patrick</cp:lastModifiedBy>
  <cp:revision>48</cp:revision>
  <dcterms:created xsi:type="dcterms:W3CDTF">2018-06-16T01:22:15Z</dcterms:created>
  <dcterms:modified xsi:type="dcterms:W3CDTF">2018-07-25T14:24:46Z</dcterms:modified>
</cp:coreProperties>
</file>