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sldIdLst>
    <p:sldId id="318" r:id="rId2"/>
    <p:sldId id="323" r:id="rId3"/>
    <p:sldId id="263" r:id="rId4"/>
    <p:sldId id="264" r:id="rId5"/>
    <p:sldId id="303" r:id="rId6"/>
    <p:sldId id="304" r:id="rId7"/>
    <p:sldId id="321" r:id="rId8"/>
    <p:sldId id="312" r:id="rId9"/>
    <p:sldId id="313" r:id="rId10"/>
    <p:sldId id="320" r:id="rId11"/>
    <p:sldId id="300" r:id="rId12"/>
    <p:sldId id="259" r:id="rId13"/>
    <p:sldId id="322" r:id="rId14"/>
    <p:sldId id="301" r:id="rId15"/>
    <p:sldId id="260" r:id="rId16"/>
    <p:sldId id="261" r:id="rId17"/>
    <p:sldId id="290" r:id="rId18"/>
    <p:sldId id="262" r:id="rId19"/>
    <p:sldId id="311" r:id="rId20"/>
    <p:sldId id="302" r:id="rId21"/>
    <p:sldId id="291" r:id="rId22"/>
    <p:sldId id="292" r:id="rId23"/>
    <p:sldId id="305" r:id="rId24"/>
    <p:sldId id="306" r:id="rId25"/>
    <p:sldId id="310" r:id="rId26"/>
    <p:sldId id="314" r:id="rId27"/>
    <p:sldId id="315" r:id="rId28"/>
    <p:sldId id="316" r:id="rId29"/>
    <p:sldId id="317" r:id="rId30"/>
    <p:sldId id="319" r:id="rId31"/>
    <p:sldId id="307" r:id="rId32"/>
    <p:sldId id="308" r:id="rId33"/>
    <p:sldId id="271" r:id="rId34"/>
    <p:sldId id="30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8" autoAdjust="0"/>
    <p:restoredTop sz="94660"/>
  </p:normalViewPr>
  <p:slideViewPr>
    <p:cSldViewPr snapToGrid="0">
      <p:cViewPr varScale="1">
        <p:scale>
          <a:sx n="89" d="100"/>
          <a:sy n="89" d="100"/>
        </p:scale>
        <p:origin x="451" y="8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D001C-BCFA-45CD-8667-5E8A3B79D516}" type="datetimeFigureOut">
              <a:rPr lang="en-US" smtClean="0"/>
              <a:t>9/12/2019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705909-FBA6-4650-B8E1-F504D3EB08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009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05909-FBA6-4650-B8E1-F504D3EB089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537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1B31C5-BA72-4250-99BB-CA6D4B0F08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4E751A0-6B92-4201-99CE-5F7B33C3CB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79AD75-F666-4430-99A7-2D64C1B58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2BB0A-A78B-4327-9272-67F63EC11385}" type="datetime1">
              <a:rPr lang="en-US" smtClean="0"/>
              <a:t>9/12/2019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6D93B1E-4D02-480D-B361-C6364F932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E234CB2-CCB7-4E9A-BBC1-E61046C6B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E02D7-88A9-4A7C-9695-DD1390906A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04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B6BCEC-0070-4C6D-B1DC-DFD04747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2E7B392-8B98-4CA8-95F1-608139FC11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D53886-7BBD-4FA6-8D5B-6F6538606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A37E5-2199-4E1B-84CF-D4392B154D88}" type="datetime1">
              <a:rPr lang="en-US" smtClean="0"/>
              <a:t>9/12/2019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C93BAA-B232-4C74-B38A-A457641FB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06603D4-F230-4D0B-9EA1-6612F3D90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E02D7-88A9-4A7C-9695-DD1390906A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839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371970F-4B44-49F3-AFED-575FD248A3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2C6DF29-4B00-4628-B3F4-068662F14E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913976-A6BD-4981-9555-D5644F6DB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E11A8-38E5-46C7-AA1B-49E4FCA26E44}" type="datetime1">
              <a:rPr lang="en-US" smtClean="0"/>
              <a:t>9/12/2019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E6741BD-E4DD-48F8-A544-DB15F600E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524AD0-3AA6-407E-9BD6-4F24B9AC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E02D7-88A9-4A7C-9695-DD1390906A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934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06D476-1491-4905-B97B-47F1D2E84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D326965-9EEB-4335-8DF8-CC575E6F1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126A80-1148-4526-9F41-D5A547CF8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83E13-493D-4D76-803C-63391E99E873}" type="datetime1">
              <a:rPr lang="en-US" smtClean="0"/>
              <a:t>9/12/2019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01ACD8-BDAC-458D-AEEF-129385F83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789DDC9-2E14-4F04-B487-E09213CC5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E02D7-88A9-4A7C-9695-DD1390906A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348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BB5AC3-6FF0-4E63-B872-2282DBF70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907549D-609F-4E4D-89DF-B618B1AD78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CCAF48-2939-440F-A1C4-1EEF07BC0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F378A-06F0-438C-9292-7B3586C19FF6}" type="datetime1">
              <a:rPr lang="en-US" smtClean="0"/>
              <a:t>9/12/2019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776D54B-756E-4869-95C4-88401E9FE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09634A-56CA-47E6-AC50-65B0FFE7E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E02D7-88A9-4A7C-9695-DD1390906A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116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FB9DD9-F300-4766-A863-AAFF09CAB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D35E0E3-6EEA-4642-AEEC-31B4BABCD7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6F4DB36-01B4-48E8-8EAF-65CC683E23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722E252-2AC5-4C58-90A3-61794C101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B8127-88AB-482D-A7E2-FA05B9A26344}" type="datetime1">
              <a:rPr lang="en-US" smtClean="0"/>
              <a:t>9/12/2019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7D6C629-08D6-48F9-B217-4FFD706A7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963D59D-E4C1-41FC-AD1B-EA7F494D2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E02D7-88A9-4A7C-9695-DD1390906A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408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86722C-41F7-48C1-9A2E-9CF78C2E2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CEF0C0D-79D0-47CA-916F-E7E8D28655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BEAD45C-40CF-4827-96ED-7B9426ACF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9A8DB7E-8553-4363-A702-DA3D17B172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0A1BFE5-DB47-4F51-905C-B2B9404975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020A8B1-C4C0-4BB4-B18D-4DD8EB48D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014F-16B6-4FA6-B1AD-66BDF19F5931}" type="datetime1">
              <a:rPr lang="en-US" smtClean="0"/>
              <a:t>9/12/2019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764D5DA-90DA-40CA-BFF1-1D00BB6A3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96CA1D8-9A20-4A33-8B03-3C3239A25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E02D7-88A9-4A7C-9695-DD1390906A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396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A86B02-8E39-4B5D-A8F9-CA50F1426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E79A667-91F3-4122-A83E-2945FD8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8324-A649-4E36-9574-C3BC7299D315}" type="datetime1">
              <a:rPr lang="en-US" smtClean="0"/>
              <a:t>9/12/2019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9A26323-F85D-4D4C-AA95-F7016CC1E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B4F87AA-B70E-4D7C-869A-8C91C5B21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E02D7-88A9-4A7C-9695-DD1390906A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031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9891B07-B919-4A48-A618-A36511B3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35CD9-B93E-4D35-8EEF-1954E92CD418}" type="datetime1">
              <a:rPr lang="en-US" smtClean="0"/>
              <a:t>9/12/2019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CF847E8-8B5A-412B-B154-B024662A7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3C9C001-1130-4623-B255-39C17829E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E02D7-88A9-4A7C-9695-DD1390906A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724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1BD2CC-578D-4BEB-B1CB-84B26032C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0CFA191-2438-4AF6-9853-E8300BC9F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AE1E65C-EC83-4FFD-B109-83FAA14071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2D2F1C2-4761-4A93-950C-459D2A20F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2E2F6-2C74-4572-935F-8D3A25656800}" type="datetime1">
              <a:rPr lang="en-US" smtClean="0"/>
              <a:t>9/12/2019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94E2EF1-A8CA-4D15-AAC5-97BD602EB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3C525E5-486E-4912-9D67-41E1CDEF0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E02D7-88A9-4A7C-9695-DD1390906A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179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317DAD-2A95-44C1-96B1-DD74E258A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F569181-B284-4AF3-B3D6-0ECAD63675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8A57F2A-69BC-48DB-BF2F-96DEF02D48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E6AA8AF-3EF3-4338-BE56-C5378981B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AB135-47C7-4E8B-9A83-0A00D5934CED}" type="datetime1">
              <a:rPr lang="en-US" smtClean="0"/>
              <a:t>9/12/2019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4EFABA7-7782-4411-8EB0-574BD92B9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28DD1CA-4ED8-4667-80A6-1B2A7C2AA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E02D7-88A9-4A7C-9695-DD1390906A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987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B1E5360-3CA5-4363-9F60-B936467AC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82AF1E6-7D12-4BC4-8624-13FBF2E4E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1E30231-912F-4303-A341-212C890B4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7CFFD-87D4-4597-87BA-ABA167F145CD}" type="datetime1">
              <a:rPr lang="en-US" smtClean="0"/>
              <a:t>9/12/2019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5FEDC5-50CD-416C-A92E-1EC663BE33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CE8B54F-421E-4F64-9483-2A5ABFA665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E02D7-88A9-4A7C-9695-DD1390906A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93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openxmlformats.org/officeDocument/2006/relationships/image" Target="../media/image54.pn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12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11" Type="http://schemas.openxmlformats.org/officeDocument/2006/relationships/image" Target="../media/image52.jpeg"/><Relationship Id="rId5" Type="http://schemas.openxmlformats.org/officeDocument/2006/relationships/image" Target="../media/image47.jpeg"/><Relationship Id="rId10" Type="http://schemas.openxmlformats.org/officeDocument/2006/relationships/image" Target="../media/image51.png"/><Relationship Id="rId4" Type="http://schemas.openxmlformats.org/officeDocument/2006/relationships/image" Target="../media/image46.jpeg"/><Relationship Id="rId9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54.png"/><Relationship Id="rId3" Type="http://schemas.openxmlformats.org/officeDocument/2006/relationships/image" Target="../media/image55.png"/><Relationship Id="rId7" Type="http://schemas.openxmlformats.org/officeDocument/2006/relationships/image" Target="../media/image56.jpeg"/><Relationship Id="rId12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11" Type="http://schemas.openxmlformats.org/officeDocument/2006/relationships/image" Target="../media/image52.jpeg"/><Relationship Id="rId5" Type="http://schemas.openxmlformats.org/officeDocument/2006/relationships/image" Target="../media/image47.jpeg"/><Relationship Id="rId10" Type="http://schemas.openxmlformats.org/officeDocument/2006/relationships/image" Target="../media/image51.png"/><Relationship Id="rId4" Type="http://schemas.openxmlformats.org/officeDocument/2006/relationships/image" Target="../media/image46.jpeg"/><Relationship Id="rId9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patrick@CFHousingGroup.com" TargetMode="External"/><Relationship Id="rId7" Type="http://schemas.openxmlformats.org/officeDocument/2006/relationships/image" Target="../media/image1.png"/><Relationship Id="rId2" Type="http://schemas.openxmlformats.org/officeDocument/2006/relationships/hyperlink" Target="http://email.robly.com/mpss/c/FQE/a5whAA/t.2oc/apAp6s5KTgK9-ZWpyZg_BA/h4/JL1CiRc4t2C7b-2Fp9Ira3m4WQ-2B9jjPjsZP1O1MrphOQI-3D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hud.gov/RAD" TargetMode="External"/><Relationship Id="rId5" Type="http://schemas.openxmlformats.org/officeDocument/2006/relationships/hyperlink" Target="http://email.robly.com/mpss/c/FQE/a5whAA/t.2oc/apAp6s5KTgK9-ZWpyZg_BA/h2/IwmmcqrSrJaxH-2FsGwPfh-2BtVPWIr0N-2FeNcWCby013RI4WAylEiZqxNnuca6Ubqn-2Bo" TargetMode="External"/><Relationship Id="rId4" Type="http://schemas.openxmlformats.org/officeDocument/2006/relationships/hyperlink" Target="mailto:info@radcollaborative.or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1528" y="1403257"/>
            <a:ext cx="11008941" cy="1187440"/>
          </a:xfrm>
        </p:spPr>
        <p:txBody>
          <a:bodyPr>
            <a:noAutofit/>
          </a:bodyPr>
          <a:lstStyle/>
          <a:p>
            <a:r>
              <a:rPr lang="en-US" sz="4000" b="1" i="1" dirty="0"/>
              <a:t/>
            </a:r>
            <a:br>
              <a:rPr lang="en-US" sz="4000" b="1" i="1" dirty="0"/>
            </a:br>
            <a:r>
              <a:rPr lang="en-US" sz="4000" b="1" i="1" dirty="0"/>
              <a:t>R</a:t>
            </a:r>
            <a:br>
              <a:rPr lang="en-US" sz="4000" b="1" i="1" dirty="0"/>
            </a:br>
            <a:r>
              <a:rPr lang="en-US" sz="4000" b="1" i="1" dirty="0"/>
              <a:t>WELCOME—and Thanks to Our Southeast </a:t>
            </a:r>
            <a:br>
              <a:rPr lang="en-US" sz="4000" b="1" i="1" dirty="0"/>
            </a:br>
            <a:r>
              <a:rPr lang="en-US" sz="4000" b="1" i="1" dirty="0"/>
              <a:t>Regional Convening Local Hosts &amp; Sponsors!</a:t>
            </a:r>
            <a:endParaRPr lang="en-US" sz="4000" i="1" dirty="0"/>
          </a:p>
        </p:txBody>
      </p:sp>
      <p:pic>
        <p:nvPicPr>
          <p:cNvPr id="4" name="Picture 3" descr="https://d2zhgehghqjuwb.cloudfront.net/accounts/11850/original/1459447667670-hdnu3ki2e9kc3hjr-ed42fd9b9f526324f5e16b4fc6066737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280" y="-14061"/>
            <a:ext cx="2583402" cy="1334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C9242E86-1129-4C3C-A30F-955BF7B54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586" y="2573419"/>
            <a:ext cx="4570827" cy="418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30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="" xmlns:a16="http://schemas.microsoft.com/office/drawing/2014/main" id="{3B41BAE3-C294-4936-AA67-1AD03F09E7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507" y="992249"/>
            <a:ext cx="6978986" cy="51847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31A1EC2-AAB8-480B-8049-1BF37D8C781D}"/>
              </a:ext>
            </a:extLst>
          </p:cNvPr>
          <p:cNvSpPr txBox="1"/>
          <p:nvPr/>
        </p:nvSpPr>
        <p:spPr>
          <a:xfrm>
            <a:off x="4465163" y="311705"/>
            <a:ext cx="3261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RAD – Transfer of Assistance</a:t>
            </a:r>
          </a:p>
        </p:txBody>
      </p:sp>
    </p:spTree>
    <p:extLst>
      <p:ext uri="{BB962C8B-B14F-4D97-AF65-F5344CB8AC3E}">
        <p14:creationId xmlns:p14="http://schemas.microsoft.com/office/powerpoint/2010/main" val="2843216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4306" y="2760326"/>
            <a:ext cx="9144000" cy="931903"/>
          </a:xfrm>
        </p:spPr>
        <p:txBody>
          <a:bodyPr>
            <a:normAutofit/>
          </a:bodyPr>
          <a:lstStyle/>
          <a:p>
            <a:r>
              <a:rPr lang="en-US" sz="4800" b="1" i="1" dirty="0"/>
              <a:t>Wilmington Housing Authority</a:t>
            </a:r>
            <a:endParaRPr lang="en-US" sz="48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4306" y="3226278"/>
            <a:ext cx="9144000" cy="3236665"/>
          </a:xfrm>
        </p:spPr>
        <p:txBody>
          <a:bodyPr>
            <a:normAutofit/>
          </a:bodyPr>
          <a:lstStyle/>
          <a:p>
            <a:pPr algn="r"/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pPr algn="l"/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3" descr="https://d2zhgehghqjuwb.cloudfront.net/accounts/11850/original/1459447667670-hdnu3ki2e9kc3hjr-ed42fd9b9f526324f5e16b4fc6066737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022" y="484989"/>
            <a:ext cx="2583402" cy="1334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8756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1748D89-71F5-4FCF-80EB-A65820DDF82B}"/>
              </a:ext>
            </a:extLst>
          </p:cNvPr>
          <p:cNvSpPr txBox="1"/>
          <p:nvPr/>
        </p:nvSpPr>
        <p:spPr>
          <a:xfrm>
            <a:off x="7759700" y="200025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Parkside (backyard)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33FA5C0-2330-4DC4-9AB9-AE2241A3CB1E}"/>
              </a:ext>
            </a:extLst>
          </p:cNvPr>
          <p:cNvSpPr txBox="1"/>
          <p:nvPr/>
        </p:nvSpPr>
        <p:spPr>
          <a:xfrm>
            <a:off x="4720830" y="1545660"/>
            <a:ext cx="2665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Rankin Place Terrace</a:t>
            </a:r>
          </a:p>
        </p:txBody>
      </p:sp>
      <p:sp>
        <p:nvSpPr>
          <p:cNvPr id="8" name="Footer Placeholder 9">
            <a:extLst>
              <a:ext uri="{FF2B5EF4-FFF2-40B4-BE49-F238E27FC236}">
                <a16:creationId xmlns="" xmlns:a16="http://schemas.microsoft.com/office/drawing/2014/main" id="{D7967D0C-6210-497F-B98D-E9F94864E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289" y="6492875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house with trees in the background&#10;&#10;Description automatically generated">
            <a:extLst>
              <a:ext uri="{FF2B5EF4-FFF2-40B4-BE49-F238E27FC236}">
                <a16:creationId xmlns="" xmlns:a16="http://schemas.microsoft.com/office/drawing/2014/main" id="{51466067-CB8A-4AB2-A3AF-9AF11224D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64" y="322293"/>
            <a:ext cx="4424565" cy="33015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picture containing tree, outdoor, fence, ground&#10;&#10;Description automatically generated">
            <a:extLst>
              <a:ext uri="{FF2B5EF4-FFF2-40B4-BE49-F238E27FC236}">
                <a16:creationId xmlns="" xmlns:a16="http://schemas.microsoft.com/office/drawing/2014/main" id="{7A2C9C3D-F40F-449B-85A4-8E3817B303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785" y="286689"/>
            <a:ext cx="4497048" cy="33727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A group of people standing in front of a building&#10;&#10;Description automatically generated">
            <a:extLst>
              <a:ext uri="{FF2B5EF4-FFF2-40B4-BE49-F238E27FC236}">
                <a16:creationId xmlns="" xmlns:a16="http://schemas.microsoft.com/office/drawing/2014/main" id="{A14BD8C4-280A-43A6-A77D-F9A883FE18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976" y="3476913"/>
            <a:ext cx="4312170" cy="32341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68944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next to a tree&#10;&#10;Description automatically generated">
            <a:extLst>
              <a:ext uri="{FF2B5EF4-FFF2-40B4-BE49-F238E27FC236}">
                <a16:creationId xmlns="" xmlns:a16="http://schemas.microsoft.com/office/drawing/2014/main" id="{3087D2D8-C58F-4168-936E-CF00D6952F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875" y="784724"/>
            <a:ext cx="7101840" cy="53263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610648D-5CB1-44CA-8320-82BF1EFE5DF5}"/>
              </a:ext>
            </a:extLst>
          </p:cNvPr>
          <p:cNvSpPr txBox="1"/>
          <p:nvPr/>
        </p:nvSpPr>
        <p:spPr>
          <a:xfrm>
            <a:off x="4384765" y="217714"/>
            <a:ext cx="3422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Groundbreaking of Dawson Lofts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20AD5FA-59D4-4E04-94D2-929CECAC3B9D}"/>
              </a:ext>
            </a:extLst>
          </p:cNvPr>
          <p:cNvSpPr txBox="1"/>
          <p:nvPr/>
        </p:nvSpPr>
        <p:spPr>
          <a:xfrm>
            <a:off x="9596846" y="2521059"/>
            <a:ext cx="23948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Dawson Lofts  will be a three-story 24 unit building (one and two-bedrooms) and is the first completely new affordable housing built by the Authority since 2005.</a:t>
            </a:r>
          </a:p>
        </p:txBody>
      </p:sp>
    </p:spTree>
    <p:extLst>
      <p:ext uri="{BB962C8B-B14F-4D97-AF65-F5344CB8AC3E}">
        <p14:creationId xmlns:p14="http://schemas.microsoft.com/office/powerpoint/2010/main" val="4007268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4306" y="2760326"/>
            <a:ext cx="9144000" cy="931903"/>
          </a:xfrm>
        </p:spPr>
        <p:txBody>
          <a:bodyPr>
            <a:normAutofit/>
          </a:bodyPr>
          <a:lstStyle/>
          <a:p>
            <a:r>
              <a:rPr lang="en-US" sz="4800" b="1" i="1" dirty="0"/>
              <a:t>Fayetteville Housing Authority</a:t>
            </a:r>
            <a:endParaRPr lang="en-US" sz="48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4306" y="3226278"/>
            <a:ext cx="9144000" cy="3236665"/>
          </a:xfrm>
        </p:spPr>
        <p:txBody>
          <a:bodyPr>
            <a:normAutofit/>
          </a:bodyPr>
          <a:lstStyle/>
          <a:p>
            <a:pPr algn="r"/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pPr algn="l"/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3" descr="https://d2zhgehghqjuwb.cloudfront.net/accounts/11850/original/1459447667670-hdnu3ki2e9kc3hjr-ed42fd9b9f526324f5e16b4fc6066737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022" y="484989"/>
            <a:ext cx="2583402" cy="1334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9813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9AA32AD-3518-4294-A504-772766998842}"/>
              </a:ext>
            </a:extLst>
          </p:cNvPr>
          <p:cNvSpPr txBox="1"/>
          <p:nvPr/>
        </p:nvSpPr>
        <p:spPr>
          <a:xfrm>
            <a:off x="4775073" y="504660"/>
            <a:ext cx="3105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Dogwood Manor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="" xmlns:a16="http://schemas.microsoft.com/office/drawing/2014/main" id="{2B271954-AF59-4793-B67F-357C03FEA3B4}"/>
              </a:ext>
            </a:extLst>
          </p:cNvPr>
          <p:cNvSpPr/>
          <p:nvPr/>
        </p:nvSpPr>
        <p:spPr>
          <a:xfrm rot="5400000">
            <a:off x="6574536" y="139278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house that has a sign on the side of a road&#10;&#10;Description automatically generated">
            <a:extLst>
              <a:ext uri="{FF2B5EF4-FFF2-40B4-BE49-F238E27FC236}">
                <a16:creationId xmlns="" xmlns:a16="http://schemas.microsoft.com/office/drawing/2014/main" id="{7D2E6053-FD5E-452E-9607-F4EB7A12D9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790" y="1081165"/>
            <a:ext cx="6980420" cy="52353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2776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B3FC0A1-159C-408D-AD1F-6092E11EF376}"/>
              </a:ext>
            </a:extLst>
          </p:cNvPr>
          <p:cNvSpPr txBox="1"/>
          <p:nvPr/>
        </p:nvSpPr>
        <p:spPr>
          <a:xfrm>
            <a:off x="7915274" y="1089472"/>
            <a:ext cx="2247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Oak Run</a:t>
            </a:r>
          </a:p>
        </p:txBody>
      </p:sp>
      <p:pic>
        <p:nvPicPr>
          <p:cNvPr id="4" name="Picture 3" descr="A house that has a sign on a brick building&#10;&#10;Description automatically generated">
            <a:extLst>
              <a:ext uri="{FF2B5EF4-FFF2-40B4-BE49-F238E27FC236}">
                <a16:creationId xmlns="" xmlns:a16="http://schemas.microsoft.com/office/drawing/2014/main" id="{113976A8-D925-4C37-A837-2682AEDB1B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85" y="271537"/>
            <a:ext cx="5498980" cy="41242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house that has a sign on the side of a road&#10;&#10;Description automatically generated">
            <a:extLst>
              <a:ext uri="{FF2B5EF4-FFF2-40B4-BE49-F238E27FC236}">
                <a16:creationId xmlns="" xmlns:a16="http://schemas.microsoft.com/office/drawing/2014/main" id="{2923D882-F6CA-4DB5-A024-344B13C3F2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734" y="2483032"/>
            <a:ext cx="5498981" cy="41242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38759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C1522EB-AB19-4729-A2B8-407104E40AAF}"/>
              </a:ext>
            </a:extLst>
          </p:cNvPr>
          <p:cNvSpPr txBox="1"/>
          <p:nvPr/>
        </p:nvSpPr>
        <p:spPr>
          <a:xfrm>
            <a:off x="7696761" y="1318503"/>
            <a:ext cx="2634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Sycamore Park</a:t>
            </a:r>
          </a:p>
        </p:txBody>
      </p:sp>
      <p:pic>
        <p:nvPicPr>
          <p:cNvPr id="4" name="Picture 3" descr="A house that has a sign on the side of a road&#10;&#10;Description automatically generated">
            <a:extLst>
              <a:ext uri="{FF2B5EF4-FFF2-40B4-BE49-F238E27FC236}">
                <a16:creationId xmlns="" xmlns:a16="http://schemas.microsoft.com/office/drawing/2014/main" id="{55978C06-B45C-45D0-AEF5-B84B092530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49" y="435711"/>
            <a:ext cx="4986727" cy="37400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house on a beach&#10;&#10;Description automatically generated">
            <a:extLst>
              <a:ext uri="{FF2B5EF4-FFF2-40B4-BE49-F238E27FC236}">
                <a16:creationId xmlns="" xmlns:a16="http://schemas.microsoft.com/office/drawing/2014/main" id="{942590D7-ADCD-4EE8-B94F-588E5C4738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725" y="2752829"/>
            <a:ext cx="4986728" cy="37400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44919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flower in a garden&#10;&#10;Description automatically generated">
            <a:extLst>
              <a:ext uri="{FF2B5EF4-FFF2-40B4-BE49-F238E27FC236}">
                <a16:creationId xmlns="" xmlns:a16="http://schemas.microsoft.com/office/drawing/2014/main" id="{6D9FAA61-CC45-41BB-939A-690D00C647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75" y="326775"/>
            <a:ext cx="5625431" cy="42190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person sitting in a garden&#10;&#10;Description automatically generated">
            <a:extLst>
              <a:ext uri="{FF2B5EF4-FFF2-40B4-BE49-F238E27FC236}">
                <a16:creationId xmlns="" xmlns:a16="http://schemas.microsoft.com/office/drawing/2014/main" id="{7D442DBC-2B82-49C1-8CD1-48B3F41A66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04694"/>
            <a:ext cx="5839325" cy="38928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E79E4B2-B07B-479B-9312-8C86B22B612B}"/>
              </a:ext>
            </a:extLst>
          </p:cNvPr>
          <p:cNvSpPr txBox="1"/>
          <p:nvPr/>
        </p:nvSpPr>
        <p:spPr>
          <a:xfrm>
            <a:off x="7698337" y="1333493"/>
            <a:ext cx="2634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Community Gardens</a:t>
            </a:r>
          </a:p>
        </p:txBody>
      </p:sp>
    </p:spTree>
    <p:extLst>
      <p:ext uri="{BB962C8B-B14F-4D97-AF65-F5344CB8AC3E}">
        <p14:creationId xmlns:p14="http://schemas.microsoft.com/office/powerpoint/2010/main" val="133501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 parked on the side of a building&#10;&#10;Description automatically generated">
            <a:extLst>
              <a:ext uri="{FF2B5EF4-FFF2-40B4-BE49-F238E27FC236}">
                <a16:creationId xmlns="" xmlns:a16="http://schemas.microsoft.com/office/drawing/2014/main" id="{FCC28601-7670-492D-AEE1-D232902AA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1173784"/>
            <a:ext cx="4064000" cy="25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7FC1B95-BD2A-46E7-80FE-A05B7F8B9F6E}"/>
              </a:ext>
            </a:extLst>
          </p:cNvPr>
          <p:cNvSpPr txBox="1"/>
          <p:nvPr/>
        </p:nvSpPr>
        <p:spPr>
          <a:xfrm>
            <a:off x="3661954" y="592183"/>
            <a:ext cx="4868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Cross Creek Pointe (new RAD construction)</a:t>
            </a:r>
          </a:p>
        </p:txBody>
      </p:sp>
      <p:pic>
        <p:nvPicPr>
          <p:cNvPr id="6" name="Picture 5" descr="A house with a fence in front of a building&#10;&#10;Description automatically generated">
            <a:extLst>
              <a:ext uri="{FF2B5EF4-FFF2-40B4-BE49-F238E27FC236}">
                <a16:creationId xmlns="" xmlns:a16="http://schemas.microsoft.com/office/drawing/2014/main" id="{454081D0-7CAD-44C7-A6BC-91521F9EE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644" y="3895275"/>
            <a:ext cx="4117550" cy="27247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house that is parked on the side of a building&#10;&#10;Description automatically generated">
            <a:extLst>
              <a:ext uri="{FF2B5EF4-FFF2-40B4-BE49-F238E27FC236}">
                <a16:creationId xmlns="" xmlns:a16="http://schemas.microsoft.com/office/drawing/2014/main" id="{36801786-CB96-464D-8C6F-5BB16F88C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07" y="3749867"/>
            <a:ext cx="3388047" cy="28701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52514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4306" y="2760326"/>
            <a:ext cx="9144000" cy="931903"/>
          </a:xfrm>
        </p:spPr>
        <p:txBody>
          <a:bodyPr>
            <a:normAutofit/>
          </a:bodyPr>
          <a:lstStyle/>
          <a:p>
            <a:r>
              <a:rPr lang="en-US" sz="4800" b="1" i="1" dirty="0"/>
              <a:t>Greensboro Housing Authority</a:t>
            </a:r>
            <a:endParaRPr lang="en-US" sz="48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4306" y="3226278"/>
            <a:ext cx="9144000" cy="3236665"/>
          </a:xfrm>
        </p:spPr>
        <p:txBody>
          <a:bodyPr>
            <a:normAutofit/>
          </a:bodyPr>
          <a:lstStyle/>
          <a:p>
            <a:pPr algn="r"/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pPr algn="l"/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3" descr="https://d2zhgehghqjuwb.cloudfront.net/accounts/11850/original/1459447667670-hdnu3ki2e9kc3hjr-ed42fd9b9f526324f5e16b4fc6066737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022" y="484989"/>
            <a:ext cx="2583402" cy="1334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greensboro housing authority nc">
            <a:extLst>
              <a:ext uri="{FF2B5EF4-FFF2-40B4-BE49-F238E27FC236}">
                <a16:creationId xmlns="" xmlns:a16="http://schemas.microsoft.com/office/drawing/2014/main" id="{238C85B7-D797-4D8E-9056-C3DFC67246B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831" y="4222091"/>
            <a:ext cx="4414337" cy="19652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8227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4306" y="2760326"/>
            <a:ext cx="9144000" cy="931903"/>
          </a:xfrm>
        </p:spPr>
        <p:txBody>
          <a:bodyPr>
            <a:normAutofit/>
          </a:bodyPr>
          <a:lstStyle/>
          <a:p>
            <a:r>
              <a:rPr lang="en-US" sz="4800" b="1" i="1" dirty="0"/>
              <a:t>Goldsboro Housing Authority</a:t>
            </a:r>
            <a:endParaRPr lang="en-US" sz="48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4306" y="3226278"/>
            <a:ext cx="9144000" cy="3236665"/>
          </a:xfrm>
        </p:spPr>
        <p:txBody>
          <a:bodyPr>
            <a:normAutofit/>
          </a:bodyPr>
          <a:lstStyle/>
          <a:p>
            <a:pPr algn="r"/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pPr algn="l"/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3" descr="https://d2zhgehghqjuwb.cloudfront.net/accounts/11850/original/1459447667670-hdnu3ki2e9kc3hjr-ed42fd9b9f526324f5e16b4fc6066737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022" y="484989"/>
            <a:ext cx="2583402" cy="1334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2620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4D25EFD-B336-4EF5-B490-3532D737A0B1}"/>
              </a:ext>
            </a:extLst>
          </p:cNvPr>
          <p:cNvSpPr txBox="1"/>
          <p:nvPr/>
        </p:nvSpPr>
        <p:spPr>
          <a:xfrm>
            <a:off x="1332728" y="1001267"/>
            <a:ext cx="4171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The Dupont Center</a:t>
            </a:r>
          </a:p>
        </p:txBody>
      </p:sp>
      <p:pic>
        <p:nvPicPr>
          <p:cNvPr id="10" name="Picture 9" descr="C:\Users\mwiggins\AppData\Local\Microsoft\Windows\Temporary Internet Files\Content.Outlook\DH2YDOLJ\DuPont-9587.jpg">
            <a:extLst>
              <a:ext uri="{FF2B5EF4-FFF2-40B4-BE49-F238E27FC236}">
                <a16:creationId xmlns="" xmlns:a16="http://schemas.microsoft.com/office/drawing/2014/main" id="{403C87B1-DCC9-4759-8A44-5B624AD5FF4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88" y="1660418"/>
            <a:ext cx="4935031" cy="330088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1" name="Picture 10" descr="C:\Users\mwiggins\AppData\Local\Microsoft\Windows\Temporary Internet Files\Content.Outlook\DH2YDOLJ\IMG_2717.JPG">
            <a:extLst>
              <a:ext uri="{FF2B5EF4-FFF2-40B4-BE49-F238E27FC236}">
                <a16:creationId xmlns="" xmlns:a16="http://schemas.microsoft.com/office/drawing/2014/main" id="{92EFFB1C-3410-47D4-AF81-7751A930DFC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198" y="213396"/>
            <a:ext cx="3634615" cy="330088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2" name="Picture 11" descr="C:\Users\mwiggins\AppData\Local\Microsoft\Windows\Temporary Internet Files\Content.Outlook\DH2YDOLJ\IMG_2722.JPG">
            <a:extLst>
              <a:ext uri="{FF2B5EF4-FFF2-40B4-BE49-F238E27FC236}">
                <a16:creationId xmlns="" xmlns:a16="http://schemas.microsoft.com/office/drawing/2014/main" id="{4FB0FB8E-3CD3-4361-8383-B6067D21C88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197" y="3560934"/>
            <a:ext cx="3634616" cy="311450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49639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58ACAF9-EE61-4F15-83B2-58416D5C55F3}"/>
              </a:ext>
            </a:extLst>
          </p:cNvPr>
          <p:cNvSpPr txBox="1"/>
          <p:nvPr/>
        </p:nvSpPr>
        <p:spPr>
          <a:xfrm>
            <a:off x="6968239" y="1611732"/>
            <a:ext cx="4918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Trinity Court  (renovation renderings)</a:t>
            </a:r>
          </a:p>
        </p:txBody>
      </p:sp>
      <p:pic>
        <p:nvPicPr>
          <p:cNvPr id="4" name="Picture 3" descr="A house with trees in the background&#10;&#10;Description automatically generated">
            <a:extLst>
              <a:ext uri="{FF2B5EF4-FFF2-40B4-BE49-F238E27FC236}">
                <a16:creationId xmlns="" xmlns:a16="http://schemas.microsoft.com/office/drawing/2014/main" id="{EAB49347-6342-4F58-BD0A-18AA048EBD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57" y="262633"/>
            <a:ext cx="6236111" cy="30983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The roof of a house&#10;&#10;Description automatically generated">
            <a:extLst>
              <a:ext uri="{FF2B5EF4-FFF2-40B4-BE49-F238E27FC236}">
                <a16:creationId xmlns="" xmlns:a16="http://schemas.microsoft.com/office/drawing/2014/main" id="{0E67A713-982A-48BA-BBD1-43EA5C7D61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089" y="3497058"/>
            <a:ext cx="6236113" cy="30983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70763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4306" y="2760326"/>
            <a:ext cx="9144000" cy="931903"/>
          </a:xfrm>
        </p:spPr>
        <p:txBody>
          <a:bodyPr>
            <a:normAutofit/>
          </a:bodyPr>
          <a:lstStyle/>
          <a:p>
            <a:r>
              <a:rPr lang="en-US" sz="4800" b="1" i="1" dirty="0"/>
              <a:t>Durham Housing Authority</a:t>
            </a:r>
            <a:endParaRPr lang="en-US" sz="48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4306" y="3226278"/>
            <a:ext cx="9144000" cy="3236665"/>
          </a:xfrm>
        </p:spPr>
        <p:txBody>
          <a:bodyPr>
            <a:normAutofit/>
          </a:bodyPr>
          <a:lstStyle/>
          <a:p>
            <a:pPr algn="r"/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pPr algn="l"/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3" descr="https://d2zhgehghqjuwb.cloudfront.net/accounts/11850/original/1459447667670-hdnu3ki2e9kc3hjr-ed42fd9b9f526324f5e16b4fc6066737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022" y="484989"/>
            <a:ext cx="2583402" cy="1334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5517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A92CEDF-84CF-4D65-8082-BA0C1BD6619F}"/>
              </a:ext>
            </a:extLst>
          </p:cNvPr>
          <p:cNvSpPr txBox="1"/>
          <p:nvPr/>
        </p:nvSpPr>
        <p:spPr>
          <a:xfrm>
            <a:off x="8713473" y="1394085"/>
            <a:ext cx="31757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Morreene Road Apartments</a:t>
            </a:r>
          </a:p>
          <a:p>
            <a:pPr algn="ctr"/>
            <a:r>
              <a:rPr lang="en-US" sz="2000" b="1" dirty="0"/>
              <a:t>Pre Rehab</a:t>
            </a:r>
          </a:p>
        </p:txBody>
      </p:sp>
      <p:pic>
        <p:nvPicPr>
          <p:cNvPr id="11" name="Content Placeholder 3">
            <a:extLst>
              <a:ext uri="{FF2B5EF4-FFF2-40B4-BE49-F238E27FC236}">
                <a16:creationId xmlns="" xmlns:a16="http://schemas.microsoft.com/office/drawing/2014/main" id="{EA299910-7F23-44C9-A5DD-7D1BD1F51E4E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86" y="400110"/>
            <a:ext cx="8251041" cy="30024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Content Placeholder 3">
            <a:extLst>
              <a:ext uri="{FF2B5EF4-FFF2-40B4-BE49-F238E27FC236}">
                <a16:creationId xmlns="" xmlns:a16="http://schemas.microsoft.com/office/drawing/2014/main" id="{6E5AF3C2-1301-4D0C-952B-1F3F2AC306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415" y="3694322"/>
            <a:ext cx="7289799" cy="30024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BEFDBD9-C569-49D0-82D1-EE56C696EC90}"/>
              </a:ext>
            </a:extLst>
          </p:cNvPr>
          <p:cNvSpPr txBox="1"/>
          <p:nvPr/>
        </p:nvSpPr>
        <p:spPr>
          <a:xfrm>
            <a:off x="796611" y="4841610"/>
            <a:ext cx="31757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Morreene Road Apartments</a:t>
            </a:r>
          </a:p>
          <a:p>
            <a:pPr algn="ctr"/>
            <a:r>
              <a:rPr lang="en-US" sz="2000" b="1" dirty="0"/>
              <a:t>Post Rehab</a:t>
            </a:r>
          </a:p>
        </p:txBody>
      </p:sp>
    </p:spTree>
    <p:extLst>
      <p:ext uri="{BB962C8B-B14F-4D97-AF65-F5344CB8AC3E}">
        <p14:creationId xmlns:p14="http://schemas.microsoft.com/office/powerpoint/2010/main" val="715056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A92CEDF-84CF-4D65-8082-BA0C1BD6619F}"/>
              </a:ext>
            </a:extLst>
          </p:cNvPr>
          <p:cNvSpPr txBox="1"/>
          <p:nvPr/>
        </p:nvSpPr>
        <p:spPr>
          <a:xfrm>
            <a:off x="5598016" y="1476252"/>
            <a:ext cx="21286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Damar Court</a:t>
            </a:r>
          </a:p>
          <a:p>
            <a:pPr algn="ctr"/>
            <a:r>
              <a:rPr lang="en-US" sz="2000" b="1" dirty="0"/>
              <a:t>Kitchen Pre Rehab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BEFDBD9-C569-49D0-82D1-EE56C696EC90}"/>
              </a:ext>
            </a:extLst>
          </p:cNvPr>
          <p:cNvSpPr txBox="1"/>
          <p:nvPr/>
        </p:nvSpPr>
        <p:spPr>
          <a:xfrm>
            <a:off x="2038550" y="1276197"/>
            <a:ext cx="15488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Damar Court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="" xmlns:a16="http://schemas.microsoft.com/office/drawing/2014/main" id="{ED97469B-6428-4E78-990D-17981ECF95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06" y="1755985"/>
            <a:ext cx="4997111" cy="37478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Content Placeholder 3">
            <a:extLst>
              <a:ext uri="{FF2B5EF4-FFF2-40B4-BE49-F238E27FC236}">
                <a16:creationId xmlns="" xmlns:a16="http://schemas.microsoft.com/office/drawing/2014/main" id="{60476635-3264-4077-B904-2D16E7D799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676" y="421675"/>
            <a:ext cx="4150918" cy="29737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Content Placeholder 3">
            <a:extLst>
              <a:ext uri="{FF2B5EF4-FFF2-40B4-BE49-F238E27FC236}">
                <a16:creationId xmlns="" xmlns:a16="http://schemas.microsoft.com/office/drawing/2014/main" id="{10F98533-C6B0-46C0-B077-AAF4DC127E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489" y="3462534"/>
            <a:ext cx="4140105" cy="31050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1F66AE1-5AE2-4BCD-9FE6-1B4062D8F0BB}"/>
              </a:ext>
            </a:extLst>
          </p:cNvPr>
          <p:cNvSpPr txBox="1"/>
          <p:nvPr/>
        </p:nvSpPr>
        <p:spPr>
          <a:xfrm>
            <a:off x="5494718" y="4661130"/>
            <a:ext cx="22319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Damar Court</a:t>
            </a:r>
          </a:p>
          <a:p>
            <a:pPr algn="ctr"/>
            <a:r>
              <a:rPr lang="en-US" sz="2000" b="1" dirty="0"/>
              <a:t>Kitchen Post Rehab</a:t>
            </a:r>
          </a:p>
        </p:txBody>
      </p:sp>
    </p:spTree>
    <p:extLst>
      <p:ext uri="{BB962C8B-B14F-4D97-AF65-F5344CB8AC3E}">
        <p14:creationId xmlns:p14="http://schemas.microsoft.com/office/powerpoint/2010/main" val="490670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4306" y="2760326"/>
            <a:ext cx="9144000" cy="931903"/>
          </a:xfrm>
        </p:spPr>
        <p:txBody>
          <a:bodyPr>
            <a:normAutofit/>
          </a:bodyPr>
          <a:lstStyle/>
          <a:p>
            <a:r>
              <a:rPr lang="en-US" sz="4800" b="1" i="1" dirty="0"/>
              <a:t>Charlotte Housing Authority</a:t>
            </a:r>
            <a:endParaRPr lang="en-US" sz="48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4306" y="3226278"/>
            <a:ext cx="9144000" cy="3236665"/>
          </a:xfrm>
        </p:spPr>
        <p:txBody>
          <a:bodyPr>
            <a:normAutofit/>
          </a:bodyPr>
          <a:lstStyle/>
          <a:p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pPr algn="l"/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3" descr="https://d2zhgehghqjuwb.cloudfront.net/accounts/11850/original/1459447667670-hdnu3ki2e9kc3hjr-ed42fd9b9f526324f5e16b4fc6066737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022" y="484989"/>
            <a:ext cx="2583402" cy="1334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6710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in front of a building&#10;&#10;Description automatically generated">
            <a:extLst>
              <a:ext uri="{FF2B5EF4-FFF2-40B4-BE49-F238E27FC236}">
                <a16:creationId xmlns="" xmlns:a16="http://schemas.microsoft.com/office/drawing/2014/main" id="{2EB6E19D-4F0A-42BE-8003-650D19166E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34" y="212820"/>
            <a:ext cx="5143284" cy="33328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A large white building&#10;&#10;Description automatically generated">
            <a:extLst>
              <a:ext uri="{FF2B5EF4-FFF2-40B4-BE49-F238E27FC236}">
                <a16:creationId xmlns="" xmlns:a16="http://schemas.microsoft.com/office/drawing/2014/main" id="{EBC8323C-E283-434E-8752-0A563EE00C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284" y="3545668"/>
            <a:ext cx="5495108" cy="30626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6B21663-F2DB-40C6-A3FF-4468242A959E}"/>
              </a:ext>
            </a:extLst>
          </p:cNvPr>
          <p:cNvSpPr txBox="1"/>
          <p:nvPr/>
        </p:nvSpPr>
        <p:spPr>
          <a:xfrm>
            <a:off x="6026331" y="1694578"/>
            <a:ext cx="2621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Archdale Families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05E70FA-D8B9-4399-B508-08F2DD0DFFD4}"/>
              </a:ext>
            </a:extLst>
          </p:cNvPr>
          <p:cNvSpPr txBox="1"/>
          <p:nvPr/>
        </p:nvSpPr>
        <p:spPr>
          <a:xfrm>
            <a:off x="4314422" y="4892305"/>
            <a:ext cx="178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Archdale Seniors</a:t>
            </a:r>
          </a:p>
        </p:txBody>
      </p:sp>
    </p:spTree>
    <p:extLst>
      <p:ext uri="{BB962C8B-B14F-4D97-AF65-F5344CB8AC3E}">
        <p14:creationId xmlns:p14="http://schemas.microsoft.com/office/powerpoint/2010/main" val="3185695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in front of a building&#10;&#10;Description automatically generated">
            <a:extLst>
              <a:ext uri="{FF2B5EF4-FFF2-40B4-BE49-F238E27FC236}">
                <a16:creationId xmlns="" xmlns:a16="http://schemas.microsoft.com/office/drawing/2014/main" id="{DABC5EFA-4E3D-4058-8E4E-9CD60A5C60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24" y="945549"/>
            <a:ext cx="8630952" cy="53336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0EC20EF-340D-4E39-9FA6-C8479F9CCF2A}"/>
              </a:ext>
            </a:extLst>
          </p:cNvPr>
          <p:cNvSpPr txBox="1"/>
          <p:nvPr/>
        </p:nvSpPr>
        <p:spPr>
          <a:xfrm>
            <a:off x="4393474" y="313510"/>
            <a:ext cx="3405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Dillehay (final rendering)</a:t>
            </a:r>
          </a:p>
        </p:txBody>
      </p:sp>
    </p:spTree>
    <p:extLst>
      <p:ext uri="{BB962C8B-B14F-4D97-AF65-F5344CB8AC3E}">
        <p14:creationId xmlns:p14="http://schemas.microsoft.com/office/powerpoint/2010/main" val="2594480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rick building with grass in front of a house&#10;&#10;Description automatically generated">
            <a:extLst>
              <a:ext uri="{FF2B5EF4-FFF2-40B4-BE49-F238E27FC236}">
                <a16:creationId xmlns="" xmlns:a16="http://schemas.microsoft.com/office/drawing/2014/main" id="{46E9E441-40C6-4DFC-A65A-E0C512DB17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3" y="662202"/>
            <a:ext cx="8273154" cy="55335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7568485-0FB2-4CA0-9450-9A2428ACC954}"/>
              </a:ext>
            </a:extLst>
          </p:cNvPr>
          <p:cNvSpPr txBox="1"/>
          <p:nvPr/>
        </p:nvSpPr>
        <p:spPr>
          <a:xfrm>
            <a:off x="4946468" y="130628"/>
            <a:ext cx="22990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The Oaks at Cherry</a:t>
            </a:r>
          </a:p>
        </p:txBody>
      </p:sp>
    </p:spTree>
    <p:extLst>
      <p:ext uri="{BB962C8B-B14F-4D97-AF65-F5344CB8AC3E}">
        <p14:creationId xmlns:p14="http://schemas.microsoft.com/office/powerpoint/2010/main" val="902605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B4E6CD1-11C2-4D1D-A487-85BBB50CEB88}"/>
              </a:ext>
            </a:extLst>
          </p:cNvPr>
          <p:cNvSpPr txBox="1"/>
          <p:nvPr/>
        </p:nvSpPr>
        <p:spPr>
          <a:xfrm>
            <a:off x="6910823" y="2130271"/>
            <a:ext cx="3576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Willow Oaks Community Center</a:t>
            </a:r>
          </a:p>
        </p:txBody>
      </p:sp>
      <p:pic>
        <p:nvPicPr>
          <p:cNvPr id="4" name="Picture 3" descr="A house with trees in the background&#10;&#10;Description automatically generated">
            <a:extLst>
              <a:ext uri="{FF2B5EF4-FFF2-40B4-BE49-F238E27FC236}">
                <a16:creationId xmlns="" xmlns:a16="http://schemas.microsoft.com/office/drawing/2014/main" id="{CD3BF069-2BE5-403E-8AB2-1686CCF046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10" y="856994"/>
            <a:ext cx="5563011" cy="36965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A92CEDF-84CF-4D65-8082-BA0C1BD6619F}"/>
              </a:ext>
            </a:extLst>
          </p:cNvPr>
          <p:cNvSpPr txBox="1"/>
          <p:nvPr/>
        </p:nvSpPr>
        <p:spPr>
          <a:xfrm>
            <a:off x="1212082" y="272145"/>
            <a:ext cx="3520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Claremont Community Building</a:t>
            </a:r>
          </a:p>
        </p:txBody>
      </p:sp>
      <p:pic>
        <p:nvPicPr>
          <p:cNvPr id="12" name="Picture 11" descr="A large brick building with grass in front of a house&#10;&#10;Description automatically generated">
            <a:extLst>
              <a:ext uri="{FF2B5EF4-FFF2-40B4-BE49-F238E27FC236}">
                <a16:creationId xmlns="" xmlns:a16="http://schemas.microsoft.com/office/drawing/2014/main" id="{D831A79D-3D64-4936-B931-150426F1BE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035" y="2705290"/>
            <a:ext cx="5522071" cy="36965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58812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1528" y="1403257"/>
            <a:ext cx="11008941" cy="1187440"/>
          </a:xfrm>
        </p:spPr>
        <p:txBody>
          <a:bodyPr>
            <a:noAutofit/>
          </a:bodyPr>
          <a:lstStyle/>
          <a:p>
            <a:r>
              <a:rPr lang="en-US" sz="4000" b="1" i="1" dirty="0"/>
              <a:t/>
            </a:r>
            <a:br>
              <a:rPr lang="en-US" sz="4000" b="1" i="1" dirty="0"/>
            </a:br>
            <a:r>
              <a:rPr lang="en-US" sz="4000" b="1" i="1" dirty="0"/>
              <a:t>R</a:t>
            </a:r>
            <a:br>
              <a:rPr lang="en-US" sz="4000" b="1" i="1" dirty="0"/>
            </a:br>
            <a:r>
              <a:rPr lang="en-US" sz="4000" b="1" i="1" dirty="0"/>
              <a:t>Special Thanks to Our Southeast </a:t>
            </a:r>
            <a:br>
              <a:rPr lang="en-US" sz="4000" b="1" i="1" dirty="0"/>
            </a:br>
            <a:r>
              <a:rPr lang="en-US" sz="4000" b="1" i="1" dirty="0"/>
              <a:t>Regional Convening Local Hosts &amp; Sponsors!</a:t>
            </a:r>
            <a:endParaRPr lang="en-US" sz="4000" i="1" dirty="0"/>
          </a:p>
        </p:txBody>
      </p:sp>
      <p:pic>
        <p:nvPicPr>
          <p:cNvPr id="4" name="Picture 3" descr="https://d2zhgehghqjuwb.cloudfront.net/accounts/11850/original/1459447667670-hdnu3ki2e9kc3hjr-ed42fd9b9f526324f5e16b4fc6066737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280" y="-14061"/>
            <a:ext cx="2583402" cy="1334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C9242E86-1129-4C3C-A30F-955BF7B54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586" y="2573419"/>
            <a:ext cx="4570827" cy="418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6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6450" y="2096651"/>
            <a:ext cx="9144000" cy="931903"/>
          </a:xfrm>
        </p:spPr>
        <p:txBody>
          <a:bodyPr>
            <a:noAutofit/>
          </a:bodyPr>
          <a:lstStyle/>
          <a:p>
            <a:r>
              <a:rPr lang="en-US" sz="4000" b="1" i="1" dirty="0"/>
              <a:t/>
            </a:r>
            <a:br>
              <a:rPr lang="en-US" sz="4000" b="1" i="1" dirty="0"/>
            </a:br>
            <a:r>
              <a:rPr lang="en-US" sz="4000" b="1" i="1" dirty="0"/>
              <a:t/>
            </a:r>
            <a:br>
              <a:rPr lang="en-US" sz="4000" b="1" i="1" dirty="0"/>
            </a:br>
            <a:r>
              <a:rPr lang="en-US" sz="4000" b="1" i="1" dirty="0"/>
              <a:t>…and our Friends at Dominion Due Diligence Group for producing this show…</a:t>
            </a:r>
            <a:endParaRPr lang="en-US" sz="40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4306" y="3226278"/>
            <a:ext cx="9144000" cy="3236665"/>
          </a:xfrm>
        </p:spPr>
        <p:txBody>
          <a:bodyPr>
            <a:normAutofit/>
          </a:bodyPr>
          <a:lstStyle/>
          <a:p>
            <a:pPr algn="r"/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pPr algn="l"/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3" descr="https://d2zhgehghqjuwb.cloudfront.net/accounts/11850/original/1459447667670-hdnu3ki2e9kc3hjr-ed42fd9b9f526324f5e16b4fc6066737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022" y="484989"/>
            <a:ext cx="2583402" cy="1334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2936" y="3493699"/>
            <a:ext cx="2467156" cy="17942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6411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9197" y="1679353"/>
            <a:ext cx="9144000" cy="925776"/>
          </a:xfrm>
        </p:spPr>
        <p:txBody>
          <a:bodyPr>
            <a:noAutofit/>
          </a:bodyPr>
          <a:lstStyle/>
          <a:p>
            <a:r>
              <a:rPr lang="en-US" sz="3600" b="1" i="1" dirty="0"/>
              <a:t>Many Thanks to our National Supporters </a:t>
            </a:r>
            <a:br>
              <a:rPr lang="en-US" sz="3600" b="1" i="1" dirty="0"/>
            </a:br>
            <a:r>
              <a:rPr lang="en-US" sz="3600" b="1" i="1" dirty="0"/>
              <a:t>for Helping Make All Our Work Possible! </a:t>
            </a:r>
            <a:endParaRPr lang="en-US" sz="36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4015" y="2890486"/>
            <a:ext cx="9014037" cy="3575255"/>
          </a:xfrm>
        </p:spPr>
        <p:txBody>
          <a:bodyPr>
            <a:normAutofit/>
          </a:bodyPr>
          <a:lstStyle/>
          <a:p>
            <a:pPr algn="l"/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pPr algn="l"/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3" descr="https://d2zhgehghqjuwb.cloudfront.net/accounts/11850/original/1459447667670-hdnu3ki2e9kc3hjr-ed42fd9b9f526324f5e16b4fc6066737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925" y="484989"/>
            <a:ext cx="2156604" cy="1100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ttps://d2zhgehghqjuwb.cloudfront.net/accounts/11850/original/CLPHA_logo_color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554" y="3170402"/>
            <a:ext cx="1932237" cy="426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https://d2zhgehghqjuwb.cloudfront.net/accounts/11850/original/reno_log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653" y="3170402"/>
            <a:ext cx="3063780" cy="69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https://d2zhgehghqjuwb.cloudfront.net/accounts/11850/original/1462891237650-h4xkqzxbq5kkqvgp-e7a56a85e36cccc1435f8e8a6779ecd7.jpg?146289124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555" y="4007224"/>
            <a:ext cx="1932237" cy="744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https://d2zhgehghqjuwb.cloudfront.net/accounts/11850/original/NEF_Logo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971" y="3000068"/>
            <a:ext cx="1880558" cy="115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https://d2zhgehghqjuwb.cloudfront.net/accounts/11850/original/HAI_group_new_logo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726" y="3845908"/>
            <a:ext cx="2476500" cy="750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7808" y="4689396"/>
            <a:ext cx="1270116" cy="1034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https://d2zhgehghqjuwb.cloudfront.net/accounts/11850/original/NCR_STKD_RGB_HR.png?1528385994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497" y="4625890"/>
            <a:ext cx="1513010" cy="1242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https://d2zhgehghqjuwb.cloudfront.net/accounts/11850/original/1489773904291-nhjfq15g85bmg6ae-b45c6b3a2462cb2b686530d9c2b6dd9f.png?1489773907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621" y="5036702"/>
            <a:ext cx="1714500" cy="750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https://d2zhgehghqjuwb.cloudfront.net/accounts/11850/original/RCG-Logo-Final_New_RED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600" y="4702928"/>
            <a:ext cx="1325880" cy="467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700" y="5412194"/>
            <a:ext cx="2244666" cy="4399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262" y="4936439"/>
            <a:ext cx="1751485" cy="89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52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0225" y="1373899"/>
            <a:ext cx="9144000" cy="2839676"/>
          </a:xfrm>
        </p:spPr>
        <p:txBody>
          <a:bodyPr>
            <a:normAutofit fontScale="90000"/>
          </a:bodyPr>
          <a:lstStyle/>
          <a:p>
            <a:r>
              <a:rPr lang="en-US" sz="3000" b="1" i="1" dirty="0"/>
              <a:t/>
            </a:r>
            <a:br>
              <a:rPr lang="en-US" sz="3000" b="1" i="1" dirty="0"/>
            </a:br>
            <a:r>
              <a:rPr lang="en-US" sz="3000" b="1" i="1" dirty="0"/>
              <a:t/>
            </a:r>
            <a:br>
              <a:rPr lang="en-US" sz="3000" b="1" i="1" dirty="0"/>
            </a:br>
            <a:r>
              <a:rPr lang="en-US" sz="3000" b="1" i="1" dirty="0"/>
              <a:t/>
            </a:r>
            <a:br>
              <a:rPr lang="en-US" sz="3000" b="1" i="1" dirty="0"/>
            </a:br>
            <a:r>
              <a:rPr lang="en-US" sz="3000" b="1" i="1" dirty="0"/>
              <a:t/>
            </a:r>
            <a:br>
              <a:rPr lang="en-US" sz="3000" b="1" i="1" dirty="0"/>
            </a:br>
            <a:r>
              <a:rPr lang="en-US" sz="3000" b="1" i="1" dirty="0"/>
              <a:t>…and..</a:t>
            </a:r>
            <a:br>
              <a:rPr lang="en-US" sz="3000" b="1" i="1" dirty="0"/>
            </a:br>
            <a:r>
              <a:rPr lang="en-US" sz="3000" b="1" i="1" dirty="0"/>
              <a:t/>
            </a:r>
            <a:br>
              <a:rPr lang="en-US" sz="3000" b="1" i="1" dirty="0"/>
            </a:br>
            <a:r>
              <a:rPr lang="en-US" sz="3000" b="1" i="1" dirty="0"/>
              <a:t/>
            </a:r>
            <a:br>
              <a:rPr lang="en-US" sz="3000" b="1" i="1" dirty="0"/>
            </a:br>
            <a:r>
              <a:rPr lang="en-US" sz="3000" b="1" i="1" dirty="0"/>
              <a:t/>
            </a:r>
            <a:br>
              <a:rPr lang="en-US" sz="3000" b="1" i="1" dirty="0"/>
            </a:br>
            <a:r>
              <a:rPr lang="en-US" sz="3000" b="1" i="1" dirty="0"/>
              <a:t/>
            </a:r>
            <a:br>
              <a:rPr lang="en-US" sz="3000" b="1" i="1" dirty="0"/>
            </a:br>
            <a:r>
              <a:rPr lang="en-US" sz="3000" b="1" i="1" dirty="0"/>
              <a:t/>
            </a:r>
            <a:br>
              <a:rPr lang="en-US" sz="3000" b="1" i="1" dirty="0"/>
            </a:br>
            <a:r>
              <a:rPr lang="en-US" sz="3000" b="1" i="1" dirty="0"/>
              <a:t/>
            </a:r>
            <a:br>
              <a:rPr lang="en-US" sz="3000" b="1" i="1" dirty="0"/>
            </a:br>
            <a:r>
              <a:rPr lang="en-US" sz="3000" b="1" i="1" dirty="0"/>
              <a:t/>
            </a:r>
            <a:br>
              <a:rPr lang="en-US" sz="3000" b="1" i="1" dirty="0"/>
            </a:br>
            <a:r>
              <a:rPr lang="en-US" sz="3000" b="1" i="1" dirty="0"/>
              <a:t/>
            </a:r>
            <a:br>
              <a:rPr lang="en-US" sz="3000" b="1" i="1" dirty="0"/>
            </a:br>
            <a:r>
              <a:rPr lang="en-US" sz="3000" b="1" i="1" dirty="0"/>
              <a:t/>
            </a:r>
            <a:br>
              <a:rPr lang="en-US" sz="3000" b="1" i="1" dirty="0"/>
            </a:br>
            <a:r>
              <a:rPr lang="en-US" sz="3000" b="1" i="1" dirty="0"/>
              <a:t/>
            </a:r>
            <a:br>
              <a:rPr lang="en-US" sz="3000" b="1" i="1" dirty="0"/>
            </a:br>
            <a:r>
              <a:rPr lang="en-US" sz="3000" b="1" i="1" dirty="0"/>
              <a:t/>
            </a:r>
            <a:br>
              <a:rPr lang="en-US" sz="3000" b="1" i="1" dirty="0"/>
            </a:br>
            <a:r>
              <a:rPr lang="en-US" sz="3000" b="1" i="1" dirty="0"/>
              <a:t/>
            </a:r>
            <a:br>
              <a:rPr lang="en-US" sz="3000" b="1" i="1" dirty="0"/>
            </a:br>
            <a:r>
              <a:rPr lang="en-US" sz="3000" b="1" i="1" dirty="0"/>
              <a:t/>
            </a:r>
            <a:br>
              <a:rPr lang="en-US" sz="3000" b="1" i="1" dirty="0"/>
            </a:br>
            <a:r>
              <a:rPr lang="en-US" sz="3000" b="1" i="1" dirty="0"/>
              <a:t/>
            </a:r>
            <a:br>
              <a:rPr lang="en-US" sz="3000" b="1" i="1" dirty="0"/>
            </a:br>
            <a:r>
              <a:rPr lang="en-US" sz="3000" b="1" i="1" dirty="0"/>
              <a:t/>
            </a:r>
            <a:br>
              <a:rPr lang="en-US" sz="3000" b="1" i="1" dirty="0"/>
            </a:br>
            <a:r>
              <a:rPr lang="en-US" sz="3000" b="1" i="1" dirty="0"/>
              <a:t/>
            </a:r>
            <a:br>
              <a:rPr lang="en-US" sz="3000" b="1" i="1" dirty="0"/>
            </a:br>
            <a:r>
              <a:rPr lang="en-US" sz="3000" b="1" i="1" dirty="0"/>
              <a:t/>
            </a:r>
            <a:br>
              <a:rPr lang="en-US" sz="3000" b="1" i="1" dirty="0"/>
            </a:br>
            <a:r>
              <a:rPr lang="en-US" sz="3000" b="1" i="1" dirty="0"/>
              <a:t/>
            </a:r>
            <a:br>
              <a:rPr lang="en-US" sz="3000" b="1" i="1" dirty="0"/>
            </a:br>
            <a:r>
              <a:rPr lang="en-US" sz="3000" b="1" i="1" dirty="0"/>
              <a:t/>
            </a:r>
            <a:br>
              <a:rPr lang="en-US" sz="3000" b="1" i="1" dirty="0"/>
            </a:br>
            <a:r>
              <a:rPr lang="en-US" sz="3000" b="1" i="1" dirty="0"/>
              <a:t/>
            </a:r>
            <a:br>
              <a:rPr lang="en-US" sz="3000" b="1" i="1" dirty="0"/>
            </a:br>
            <a:r>
              <a:rPr lang="en-US" sz="3000" b="1" i="1" dirty="0"/>
              <a:t/>
            </a:r>
            <a:br>
              <a:rPr lang="en-US" sz="3000" b="1" i="1" dirty="0"/>
            </a:br>
            <a:r>
              <a:rPr lang="en-US" sz="4000" b="1" i="1" dirty="0"/>
              <a:t>….and….</a:t>
            </a:r>
            <a:r>
              <a:rPr lang="en-US" sz="3600" b="1" i="1" dirty="0"/>
              <a:t/>
            </a:r>
            <a:br>
              <a:rPr lang="en-US" sz="3600" b="1" i="1" dirty="0"/>
            </a:br>
            <a:r>
              <a:rPr lang="en-US" sz="3000" b="1" i="1" dirty="0"/>
              <a:t/>
            </a:r>
            <a:br>
              <a:rPr lang="en-US" sz="3000" b="1" i="1" dirty="0"/>
            </a:b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The Community Builders| Love Funding | Volunteers </a:t>
            </a:r>
            <a:b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of America |PMIG Real Estate Advisors | POAH</a:t>
            </a:r>
            <a:b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100" b="1" i="1" dirty="0"/>
              <a:t/>
            </a:r>
            <a:br>
              <a:rPr lang="en-US" sz="3100" b="1" i="1" dirty="0"/>
            </a:br>
            <a:r>
              <a:rPr lang="en-US" sz="3000" b="1" i="1" dirty="0"/>
              <a:t/>
            </a:r>
            <a:br>
              <a:rPr lang="en-US" sz="3000" b="1" i="1" dirty="0"/>
            </a:br>
            <a:endParaRPr lang="en-US" sz="30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5207" y="3562709"/>
            <a:ext cx="9014037" cy="3038434"/>
          </a:xfrm>
        </p:spPr>
        <p:txBody>
          <a:bodyPr>
            <a:normAutofit/>
          </a:bodyPr>
          <a:lstStyle/>
          <a:p>
            <a:pPr algn="l"/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pPr algn="l"/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3" descr="https://d2zhgehghqjuwb.cloudfront.net/accounts/11850/original/1459447667670-hdnu3ki2e9kc3hjr-ed42fd9b9f526324f5e16b4fc6066737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924" y="46332"/>
            <a:ext cx="2156604" cy="1100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ttps://d2zhgehghqjuwb.cloudfront.net/accounts/11850/original/CLPHA_logo_color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904" y="3844509"/>
            <a:ext cx="1175562" cy="344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https://d2zhgehghqjuwb.cloudfront.net/accounts/11850/original/reno_log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184" y="3685069"/>
            <a:ext cx="1889186" cy="69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https://d2zhgehghqjuwb.cloudfront.net/accounts/11850/original/1462891237650-h4xkqzxbq5kkqvgp-e7a56a85e36cccc1435f8e8a6779ecd7.jpg?146289124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57" y="4320659"/>
            <a:ext cx="1393240" cy="611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https://d2zhgehghqjuwb.cloudfront.net/accounts/11850/original/NEF_Logo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389" y="3744617"/>
            <a:ext cx="1183872" cy="609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https://d2zhgehghqjuwb.cloudfront.net/accounts/11850/original/HAI_group_new_logo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95" y="4331628"/>
            <a:ext cx="1751164" cy="518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4702" y="4968150"/>
            <a:ext cx="1103489" cy="898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https://d2zhgehghqjuwb.cloudfront.net/accounts/11850/original/NCR_STKD_RGB_HR.png?1528385994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960" y="5068160"/>
            <a:ext cx="1513010" cy="75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https://d2zhgehghqjuwb.cloudfront.net/accounts/11850/original/1489773904291-nhjfq15g85bmg6ae-b45c6b3a2462cb2b686530d9c2b6dd9f.png?1489773907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787" y="5096835"/>
            <a:ext cx="1253010" cy="717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https://d2zhgehghqjuwb.cloudfront.net/accounts/11850/original/RCG-Logo-Final_New_RED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425" y="5292681"/>
            <a:ext cx="1199813" cy="474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355" y="4419925"/>
            <a:ext cx="1673180" cy="4399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693" y="5086100"/>
            <a:ext cx="1173231" cy="72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78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7824" y="2113470"/>
            <a:ext cx="9144000" cy="1112808"/>
          </a:xfrm>
        </p:spPr>
        <p:txBody>
          <a:bodyPr>
            <a:normAutofit/>
          </a:bodyPr>
          <a:lstStyle/>
          <a:p>
            <a:r>
              <a:rPr lang="en-US" sz="4800" b="1" i="1" dirty="0"/>
              <a:t>For the Latest On RAD </a:t>
            </a:r>
            <a:endParaRPr lang="en-US" sz="48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4306" y="3226278"/>
            <a:ext cx="9144000" cy="3236665"/>
          </a:xfrm>
        </p:spPr>
        <p:txBody>
          <a:bodyPr>
            <a:normAutofit/>
          </a:bodyPr>
          <a:lstStyle/>
          <a:p>
            <a:endParaRPr lang="en-US" sz="2000" dirty="0">
              <a:hlinkClick r:id="rId2"/>
            </a:endParaRPr>
          </a:p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  <a:hlinkClick r:id="rId2"/>
              </a:rPr>
              <a:t>radcollaborative.org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/>
              <a:t>|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hlinkClick r:id="rId3"/>
              </a:rPr>
              <a:t>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hlinkClick r:id="rId4"/>
              </a:rPr>
              <a:t>nfo@radcollaborative.org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  <a:hlinkClick r:id="rId5"/>
              </a:rPr>
              <a:t>www.clpha.org/programs/rad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  <a:hlinkClick r:id="rId6"/>
              </a:rPr>
              <a:t>www.hud.gov/RAD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3" descr="https://d2zhgehghqjuwb.cloudfront.net/accounts/11850/original/1459447667670-hdnu3ki2e9kc3hjr-ed42fd9b9f526324f5e16b4fc6066737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022" y="484989"/>
            <a:ext cx="2583402" cy="1334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3106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102E607-AEEC-49C9-9854-FE5C09807B92}"/>
              </a:ext>
            </a:extLst>
          </p:cNvPr>
          <p:cNvSpPr txBox="1"/>
          <p:nvPr/>
        </p:nvSpPr>
        <p:spPr>
          <a:xfrm>
            <a:off x="7926662" y="1771650"/>
            <a:ext cx="2381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Humboldt Gardens</a:t>
            </a:r>
          </a:p>
        </p:txBody>
      </p:sp>
      <p:pic>
        <p:nvPicPr>
          <p:cNvPr id="4" name="Picture 3" descr="A tree in front of a house&#10;&#10;Description automatically generated">
            <a:extLst>
              <a:ext uri="{FF2B5EF4-FFF2-40B4-BE49-F238E27FC236}">
                <a16:creationId xmlns="" xmlns:a16="http://schemas.microsoft.com/office/drawing/2014/main" id="{2C043077-3897-4C07-B8EC-FB2FA9398A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407" y="3429000"/>
            <a:ext cx="7331242" cy="31283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house with a lawn in front of a building&#10;&#10;Description automatically generated">
            <a:extLst>
              <a:ext uri="{FF2B5EF4-FFF2-40B4-BE49-F238E27FC236}">
                <a16:creationId xmlns="" xmlns:a16="http://schemas.microsoft.com/office/drawing/2014/main" id="{9733C09F-3019-4B17-B506-09CC31B91B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874" y="233854"/>
            <a:ext cx="7302308" cy="28944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3D3ADCD-77D4-4986-85F3-A90AA65B05C0}"/>
              </a:ext>
            </a:extLst>
          </p:cNvPr>
          <p:cNvSpPr txBox="1"/>
          <p:nvPr/>
        </p:nvSpPr>
        <p:spPr>
          <a:xfrm>
            <a:off x="1218562" y="1371540"/>
            <a:ext cx="1978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Hampton Homes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F1D0F70-B742-42FE-999A-46BE172F7D0E}"/>
              </a:ext>
            </a:extLst>
          </p:cNvPr>
          <p:cNvSpPr txBox="1"/>
          <p:nvPr/>
        </p:nvSpPr>
        <p:spPr>
          <a:xfrm>
            <a:off x="1182561" y="4635645"/>
            <a:ext cx="20501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Claremont Courts</a:t>
            </a:r>
          </a:p>
        </p:txBody>
      </p:sp>
    </p:spTree>
    <p:extLst>
      <p:ext uri="{BB962C8B-B14F-4D97-AF65-F5344CB8AC3E}">
        <p14:creationId xmlns:p14="http://schemas.microsoft.com/office/powerpoint/2010/main" val="2799200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B4E6CD1-11C2-4D1D-A487-85BBB50CEB88}"/>
              </a:ext>
            </a:extLst>
          </p:cNvPr>
          <p:cNvSpPr txBox="1"/>
          <p:nvPr/>
        </p:nvSpPr>
        <p:spPr>
          <a:xfrm>
            <a:off x="8488083" y="314020"/>
            <a:ext cx="13295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River Birch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A92CEDF-84CF-4D65-8082-BA0C1BD6619F}"/>
              </a:ext>
            </a:extLst>
          </p:cNvPr>
          <p:cNvSpPr txBox="1"/>
          <p:nvPr/>
        </p:nvSpPr>
        <p:spPr>
          <a:xfrm>
            <a:off x="2461542" y="1812707"/>
            <a:ext cx="1420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Laurel Oaks</a:t>
            </a:r>
          </a:p>
        </p:txBody>
      </p:sp>
      <p:pic>
        <p:nvPicPr>
          <p:cNvPr id="3" name="Picture 2" descr="A tree in front of a building&#10;&#10;Description automatically generated">
            <a:extLst>
              <a:ext uri="{FF2B5EF4-FFF2-40B4-BE49-F238E27FC236}">
                <a16:creationId xmlns="" xmlns:a16="http://schemas.microsoft.com/office/drawing/2014/main" id="{3C4280C7-73C5-4D9A-BEA8-281DF6892E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0" y="2377697"/>
            <a:ext cx="6069695" cy="38761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tree in front of a brick building&#10;&#10;Description automatically generated">
            <a:extLst>
              <a:ext uri="{FF2B5EF4-FFF2-40B4-BE49-F238E27FC236}">
                <a16:creationId xmlns="" xmlns:a16="http://schemas.microsoft.com/office/drawing/2014/main" id="{D519F4CD-5295-4024-9C95-D96FD88B29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659" y="863691"/>
            <a:ext cx="5804451" cy="38761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47652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B4E6CD1-11C2-4D1D-A487-85BBB50CEB88}"/>
              </a:ext>
            </a:extLst>
          </p:cNvPr>
          <p:cNvSpPr txBox="1"/>
          <p:nvPr/>
        </p:nvSpPr>
        <p:spPr>
          <a:xfrm>
            <a:off x="2372102" y="4535027"/>
            <a:ext cx="1411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The Havens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A92CEDF-84CF-4D65-8082-BA0C1BD6619F}"/>
              </a:ext>
            </a:extLst>
          </p:cNvPr>
          <p:cNvSpPr txBox="1"/>
          <p:nvPr/>
        </p:nvSpPr>
        <p:spPr>
          <a:xfrm>
            <a:off x="8084904" y="1768066"/>
            <a:ext cx="2058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Woodland Village</a:t>
            </a:r>
          </a:p>
        </p:txBody>
      </p:sp>
      <p:pic>
        <p:nvPicPr>
          <p:cNvPr id="4" name="Picture 3" descr="A house with trees in the background&#10;&#10;Description automatically generated">
            <a:extLst>
              <a:ext uri="{FF2B5EF4-FFF2-40B4-BE49-F238E27FC236}">
                <a16:creationId xmlns="" xmlns:a16="http://schemas.microsoft.com/office/drawing/2014/main" id="{18E5AF4D-F177-4684-85C9-689B97BE9E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25" y="376592"/>
            <a:ext cx="5776903" cy="38671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bench in front of a house&#10;&#10;Description automatically generated">
            <a:extLst>
              <a:ext uri="{FF2B5EF4-FFF2-40B4-BE49-F238E27FC236}">
                <a16:creationId xmlns="" xmlns:a16="http://schemas.microsoft.com/office/drawing/2014/main" id="{E1A24881-EBCD-47C5-AA5A-B4CBDADE19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773" y="2428825"/>
            <a:ext cx="5776902" cy="40640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24353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4306" y="2760326"/>
            <a:ext cx="9144000" cy="931903"/>
          </a:xfrm>
        </p:spPr>
        <p:txBody>
          <a:bodyPr>
            <a:normAutofit/>
          </a:bodyPr>
          <a:lstStyle/>
          <a:p>
            <a:r>
              <a:rPr lang="en-US" sz="4800" b="1" i="1" dirty="0"/>
              <a:t>Wilson Housing Authority</a:t>
            </a:r>
            <a:endParaRPr lang="en-US" sz="48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4306" y="3226278"/>
            <a:ext cx="9144000" cy="3236665"/>
          </a:xfrm>
        </p:spPr>
        <p:txBody>
          <a:bodyPr>
            <a:normAutofit/>
          </a:bodyPr>
          <a:lstStyle/>
          <a:p>
            <a:pPr algn="r"/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pPr algn="l"/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3" descr="https://d2zhgehghqjuwb.cloudfront.net/accounts/11850/original/1459447667670-hdnu3ki2e9kc3hjr-ed42fd9b9f526324f5e16b4fc6066737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022" y="484989"/>
            <a:ext cx="2583402" cy="1334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1893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0">
            <a:extLst>
              <a:ext uri="{FF2B5EF4-FFF2-40B4-BE49-F238E27FC236}">
                <a16:creationId xmlns="" xmlns:a16="http://schemas.microsoft.com/office/drawing/2014/main" id="{7DA8F11A-E92D-42FC-BBB9-024922980E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3787"/>
            <a:ext cx="12192000" cy="55642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07D8D31-B573-4626-BD21-77B5EE97F392}"/>
              </a:ext>
            </a:extLst>
          </p:cNvPr>
          <p:cNvSpPr txBox="1"/>
          <p:nvPr/>
        </p:nvSpPr>
        <p:spPr>
          <a:xfrm>
            <a:off x="4169595" y="353626"/>
            <a:ext cx="3852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Wilson Housing Authority</a:t>
            </a:r>
          </a:p>
          <a:p>
            <a:pPr algn="ctr"/>
            <a:r>
              <a:rPr lang="en-US" sz="2000" b="1" dirty="0"/>
              <a:t>New RAD Construction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760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="" xmlns:a16="http://schemas.microsoft.com/office/drawing/2014/main" id="{D0BDD551-8A56-41FE-A34D-76F71C446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130" y="3166313"/>
            <a:ext cx="7667390" cy="35428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Content Placeholder 3">
            <a:extLst>
              <a:ext uri="{FF2B5EF4-FFF2-40B4-BE49-F238E27FC236}">
                <a16:creationId xmlns="" xmlns:a16="http://schemas.microsoft.com/office/drawing/2014/main" id="{641E14F9-E732-434B-945A-094C072956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80" y="285750"/>
            <a:ext cx="6835140" cy="31432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0DDC662-999D-471D-9525-1764C8342DCF}"/>
              </a:ext>
            </a:extLst>
          </p:cNvPr>
          <p:cNvSpPr txBox="1"/>
          <p:nvPr/>
        </p:nvSpPr>
        <p:spPr>
          <a:xfrm>
            <a:off x="8786948" y="1457265"/>
            <a:ext cx="1654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Forrest Green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2356208-AAC9-47E7-AD0D-9A9ABA9597FD}"/>
              </a:ext>
            </a:extLst>
          </p:cNvPr>
          <p:cNvSpPr txBox="1"/>
          <p:nvPr/>
        </p:nvSpPr>
        <p:spPr>
          <a:xfrm>
            <a:off x="1280160" y="4583810"/>
            <a:ext cx="1837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Forrest Green Senior Building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361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27059</TotalTime>
  <Words>163</Words>
  <Application>Microsoft Office PowerPoint</Application>
  <PresentationFormat>Widescreen</PresentationFormat>
  <Paragraphs>56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 R WELCOME—and Thanks to Our Southeast  Regional Convening Local Hosts &amp; Sponsors!</vt:lpstr>
      <vt:lpstr>Greensboro Housing Authority</vt:lpstr>
      <vt:lpstr>PowerPoint Presentation</vt:lpstr>
      <vt:lpstr>PowerPoint Presentation</vt:lpstr>
      <vt:lpstr>PowerPoint Presentation</vt:lpstr>
      <vt:lpstr>PowerPoint Presentation</vt:lpstr>
      <vt:lpstr>Wilson Housing Authority</vt:lpstr>
      <vt:lpstr>PowerPoint Presentation</vt:lpstr>
      <vt:lpstr>PowerPoint Presentation</vt:lpstr>
      <vt:lpstr>PowerPoint Presentation</vt:lpstr>
      <vt:lpstr>Wilmington Housing Authority</vt:lpstr>
      <vt:lpstr>PowerPoint Presentation</vt:lpstr>
      <vt:lpstr>PowerPoint Presentation</vt:lpstr>
      <vt:lpstr>Fayetteville Housing Authority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Goldsboro Housing Authority</vt:lpstr>
      <vt:lpstr>PowerPoint Presentation</vt:lpstr>
      <vt:lpstr>PowerPoint Presentation</vt:lpstr>
      <vt:lpstr>Durham Housing Authority</vt:lpstr>
      <vt:lpstr>PowerPoint Presentation</vt:lpstr>
      <vt:lpstr>PowerPoint Presentation</vt:lpstr>
      <vt:lpstr>Charlotte Housing Authority</vt:lpstr>
      <vt:lpstr>PowerPoint Presentation</vt:lpstr>
      <vt:lpstr>PowerPoint Presentation</vt:lpstr>
      <vt:lpstr>PowerPoint Presentation</vt:lpstr>
      <vt:lpstr> R Special Thanks to Our Southeast  Regional Convening Local Hosts &amp; Sponsors!</vt:lpstr>
      <vt:lpstr>  …and our Friends at Dominion Due Diligence Group for producing this show…</vt:lpstr>
      <vt:lpstr>Many Thanks to our National Supporters  for Helping Make All Our Work Possible! </vt:lpstr>
      <vt:lpstr>    …and..                      ….and….  The Community Builders| Love Funding | Volunteers  of America |PMIG Real Estate Advisors | POAH   </vt:lpstr>
      <vt:lpstr>For the Latest On RAD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Southeast Regional Convening</dc:title>
  <dc:creator>Angela Agee</dc:creator>
  <cp:lastModifiedBy>Patrick</cp:lastModifiedBy>
  <cp:revision>28</cp:revision>
  <dcterms:created xsi:type="dcterms:W3CDTF">2019-08-15T17:50:46Z</dcterms:created>
  <dcterms:modified xsi:type="dcterms:W3CDTF">2019-09-13T13:03:30Z</dcterms:modified>
</cp:coreProperties>
</file>