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97" r:id="rId2"/>
    <p:sldId id="593" r:id="rId3"/>
    <p:sldId id="481" r:id="rId4"/>
    <p:sldId id="463" r:id="rId5"/>
    <p:sldId id="465" r:id="rId6"/>
    <p:sldId id="468" r:id="rId7"/>
    <p:sldId id="466" r:id="rId8"/>
    <p:sldId id="467" r:id="rId9"/>
    <p:sldId id="470" r:id="rId10"/>
    <p:sldId id="482" r:id="rId11"/>
    <p:sldId id="464" r:id="rId12"/>
    <p:sldId id="595" r:id="rId13"/>
    <p:sldId id="472" r:id="rId14"/>
    <p:sldId id="473" r:id="rId15"/>
    <p:sldId id="475" r:id="rId16"/>
    <p:sldId id="597" r:id="rId17"/>
    <p:sldId id="476" r:id="rId18"/>
    <p:sldId id="477" r:id="rId19"/>
    <p:sldId id="478" r:id="rId20"/>
    <p:sldId id="479" r:id="rId21"/>
    <p:sldId id="480" r:id="rId22"/>
    <p:sldId id="594" r:id="rId23"/>
  </p:sldIdLst>
  <p:sldSz cx="9144000" cy="6858000" type="letter"/>
  <p:notesSz cx="69342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Thomas R" initials="DTR" lastIdx="0" clrIdx="0">
    <p:extLst>
      <p:ext uri="{19B8F6BF-5375-455C-9EA6-DF929625EA0E}">
        <p15:presenceInfo xmlns:p15="http://schemas.microsoft.com/office/powerpoint/2012/main" userId="S-1-5-21-746137067-1677128483-1177238915-1000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7" autoAdjust="0"/>
    <p:restoredTop sz="94335" autoAdjust="0"/>
  </p:normalViewPr>
  <p:slideViewPr>
    <p:cSldViewPr snapToGrid="0" snapToObjects="1">
      <p:cViewPr varScale="1">
        <p:scale>
          <a:sx n="84" d="100"/>
          <a:sy n="84" d="100"/>
        </p:scale>
        <p:origin x="1526" y="77"/>
      </p:cViewPr>
      <p:guideLst>
        <p:guide orient="horz" pos="5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3019" y="-8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1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/>
          <a:lstStyle>
            <a:lvl1pPr algn="r">
              <a:defRPr sz="1200"/>
            </a:lvl1pPr>
          </a:lstStyle>
          <a:p>
            <a:fld id="{746859F6-33FF-4E0C-B578-5D9D7E3D93B4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4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4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 anchor="b"/>
          <a:lstStyle>
            <a:lvl1pPr algn="r">
              <a:defRPr sz="1200"/>
            </a:lvl1pPr>
          </a:lstStyle>
          <a:p>
            <a:fld id="{79BB0700-3F93-4244-9C3C-2BF2E8C46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35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1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/>
          <a:lstStyle>
            <a:lvl1pPr algn="r">
              <a:defRPr sz="1200"/>
            </a:lvl1pPr>
          </a:lstStyle>
          <a:p>
            <a:fld id="{FC0C9E5C-0522-4A14-89E4-CBC2DFADDED9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6" tIns="46127" rIns="92256" bIns="461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9"/>
            <a:ext cx="5547360" cy="4149090"/>
          </a:xfrm>
          <a:prstGeom prst="rect">
            <a:avLst/>
          </a:prstGeom>
        </p:spPr>
        <p:txBody>
          <a:bodyPr vert="horz" lIns="92256" tIns="46127" rIns="92256" bIns="461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4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4"/>
            <a:ext cx="3004820" cy="461010"/>
          </a:xfrm>
          <a:prstGeom prst="rect">
            <a:avLst/>
          </a:prstGeom>
        </p:spPr>
        <p:txBody>
          <a:bodyPr vert="horz" lIns="92256" tIns="46127" rIns="92256" bIns="46127" rtlCol="0" anchor="b"/>
          <a:lstStyle>
            <a:lvl1pPr algn="r">
              <a:defRPr sz="1200"/>
            </a:lvl1pPr>
          </a:lstStyle>
          <a:p>
            <a:fld id="{8B613499-0A78-41A0-909C-E859ACE5B3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490A08-1579-4071-8BEE-AD46C6F0964F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1C120-AEFA-45FE-8C6D-D83664D73B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3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53C58-C33F-4132-B235-9371D60339D4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2506E-35B4-4F03-8B60-767763F90C7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3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3CC0E-7D06-4B52-AC40-D74C1F086234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03157-AFB0-4CC4-843A-D0C86DEDF4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0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DF161-8BFC-40B6-AE5E-B37C5885F965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B4898-D986-4756-BCEF-CF79C8043C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F1865-9D06-4D40-8910-9547E2E36946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85E14-3D72-4BDD-9376-7B3416E2E8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4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19555E-661B-48C3-A677-2EA74E442175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DA3A-2392-4DD2-A597-A5BACA37D5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0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FF98E-45CC-47EB-889A-4DB5431ECBF8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DEB52-82E3-4105-9DD2-370A14A8BB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08046-5B8E-4175-8B05-1A340CB4419C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4B5D-F0B1-401E-A582-88D3E501ED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5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2A966-60AD-4764-BC64-B1B01782A7D2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A623-DF9C-4F24-BF83-4CF7E5DB0F8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3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DF4C55-783D-4F9D-8C87-5224B9612165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49FA0-75FD-4C67-B10B-0D47CDFBE4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D9275-F0B4-4D70-AEC4-6B282BFCAC56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5D62D-9426-4D63-AECE-F28EA546B5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21951"/>
            <a:ext cx="8229600" cy="477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fld id="{338989BA-F3A8-4269-B8A1-D2E02905E5EB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9296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fld id="{E0131595-F1DF-4E9F-B15D-7867B14A89F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8" r:id="rId2"/>
    <p:sldLayoutId id="214748369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/library/notice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ud@rad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/library/notices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ud@rad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1"/>
            <a:ext cx="8686800" cy="2286000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New Rental Assistance </a:t>
            </a:r>
            <a:br>
              <a:rPr lang="en-US" sz="4000" dirty="0"/>
            </a:br>
            <a:r>
              <a:rPr lang="en-US" sz="4000" dirty="0"/>
              <a:t>Demonstration (RAD) Notices to Implement Certain FY 18 Provisions and Supplement RAD Notice Revision 3</a:t>
            </a:r>
            <a:br>
              <a:rPr lang="en-US" sz="4000" dirty="0"/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61291" y="4267200"/>
            <a:ext cx="7421418" cy="1468581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July 9,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4B013-D029-4B80-8B70-13E1ED3F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Rental Assistance demonstration (RAD) –Supplemental Guidance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CD8B4E-2B18-4B60-803D-A527C885E6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Housing Notice 2018-05/PIH 2018-11, published July 2,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AAF6AE-A249-4EBB-A9B1-7CB3DF9B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4898-D986-4756-BCEF-CF79C8043C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3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44158-3DE7-47DB-9DF5-481301FF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019"/>
            <a:ext cx="8229600" cy="1143000"/>
          </a:xfrm>
        </p:spPr>
        <p:txBody>
          <a:bodyPr/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2D6FB9-9E79-48C7-87A4-182737B6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five changes to Section 1 (Public Housing) of RAD Notice Revision 3 to make RAD simpler and more effective</a:t>
            </a:r>
          </a:p>
          <a:p>
            <a:endParaRPr lang="en-US" dirty="0"/>
          </a:p>
          <a:p>
            <a:r>
              <a:rPr lang="en-US" dirty="0"/>
              <a:t>Revision 3 Notice as amended by the Supplemental Notice is available at </a:t>
            </a:r>
            <a:r>
              <a:rPr lang="en-US" dirty="0">
                <a:hlinkClick r:id="rId2"/>
              </a:rPr>
              <a:t>www.hud.gov/RAD/library/notices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C80C25-1C65-412B-A3FE-E5F1C8E4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7109A91-B0B1-407D-9712-76052744E60D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423659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BD8C-F8E3-4859-9FE2-D88AAFB3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Streamlined RAD Conversion for Small PHAs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F404F-EB24-4234-9906-6F18132D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Background</a:t>
            </a:r>
          </a:p>
          <a:p>
            <a:r>
              <a:rPr lang="en-US" dirty="0"/>
              <a:t>Over 800 of the nation’s 3,000 Public Housing Authorities have 50 or fewer public housing units under public housing ACC</a:t>
            </a:r>
          </a:p>
          <a:p>
            <a:r>
              <a:rPr lang="en-US" dirty="0"/>
              <a:t>These agencies own approximately 27,000 units or about 2.5% of the total public housing stock</a:t>
            </a:r>
          </a:p>
          <a:p>
            <a:r>
              <a:rPr lang="en-US" dirty="0"/>
              <a:t>Typically not staffed to undertake complex HUD program, but Section 8 platform still attractive</a:t>
            </a:r>
          </a:p>
          <a:p>
            <a:r>
              <a:rPr lang="en-US" dirty="0"/>
              <a:t>Meanwhile, PIH 2018-04 authorizes Section 18 Disposition approval for PHAs with 50 or fewer units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5A738A-7710-4D34-911C-7F9BA74C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8A3FB5-169E-4B01-B777-FB8DA9F1119F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99897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BD8C-F8E3-4859-9FE2-D88AAFB3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Streamlined RAD Conversion for Small PHAs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F404F-EB24-4234-9906-6F18132D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Eligibility: </a:t>
            </a:r>
          </a:p>
          <a:p>
            <a:r>
              <a:rPr lang="en-US" dirty="0"/>
              <a:t>PHAs with 50 or fewer public housing units</a:t>
            </a:r>
          </a:p>
          <a:p>
            <a:r>
              <a:rPr lang="en-US" dirty="0"/>
              <a:t>PHAS score = 75 or higher, PASS = 30 or higher, &amp; not PHAS substandard or Capital Fund troubled</a:t>
            </a:r>
          </a:p>
          <a:p>
            <a:r>
              <a:rPr lang="en-US" dirty="0"/>
              <a:t>Not proposing construction, rehab, transfer of assistance, or relocation</a:t>
            </a:r>
          </a:p>
          <a:p>
            <a:r>
              <a:rPr lang="en-US" dirty="0"/>
              <a:t>If converting to PBV, PHA voucher administrator must have at least 100 units under HCV ACC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5A738A-7710-4D34-911C-7F9BA74C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8A3FB5-169E-4B01-B777-FB8DA9F1119F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387060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E05B2-6A98-4CC9-B944-C6EC1DC1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Streamlined RAD Conversion for Small PHAs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B706-FB6C-4A30-9F30-40E65DE34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1842"/>
            <a:ext cx="8229600" cy="4771815"/>
          </a:xfrm>
        </p:spPr>
        <p:txBody>
          <a:bodyPr/>
          <a:lstStyle/>
          <a:p>
            <a:r>
              <a:rPr lang="en-US" dirty="0"/>
              <a:t>RAD Application simplified</a:t>
            </a:r>
          </a:p>
          <a:p>
            <a:r>
              <a:rPr lang="en-US" dirty="0"/>
              <a:t>Exempt from CNA. Instead, certifications needed that</a:t>
            </a:r>
          </a:p>
          <a:p>
            <a:pPr lvl="1"/>
            <a:r>
              <a:rPr lang="en-US" sz="2000" dirty="0"/>
              <a:t>The PHA has assessed the property for any exigent health and safety hazards and, if applicable, has completed any necessary repairs. </a:t>
            </a:r>
          </a:p>
          <a:p>
            <a:pPr lvl="1"/>
            <a:r>
              <a:rPr lang="en-US" sz="2000" dirty="0"/>
              <a:t>The property can be sustained for 20 years as decent, safe, and sanitary housing at the published RAD contract rents.</a:t>
            </a:r>
          </a:p>
          <a:p>
            <a:pPr lvl="1"/>
            <a:r>
              <a:rPr lang="en-US" sz="2000" dirty="0"/>
              <a:t>PHA has provided the Owner the lead-related records and the Owner has agreed to evaluate and control lead-based paint hazards. </a:t>
            </a:r>
          </a:p>
          <a:p>
            <a:pPr lvl="1"/>
            <a:r>
              <a:rPr lang="en-US" sz="2000" dirty="0"/>
              <a:t>Site complies with accessibility standards</a:t>
            </a:r>
          </a:p>
          <a:p>
            <a:r>
              <a:rPr lang="en-US" dirty="0"/>
              <a:t>Environmental Review: “Tiered review”</a:t>
            </a:r>
          </a:p>
          <a:p>
            <a:pPr lvl="1"/>
            <a:r>
              <a:rPr lang="en-US" dirty="0"/>
              <a:t>HUD will make program-wide compliance determinations and complete only a site-specific compliance review for limited set of laws and authorities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F0A4C2-1462-4A8D-809D-94B54C9E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E01633-8004-4292-BA32-1ABC87DC8E7F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889919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180D4-4254-4BE3-8513-E8EA03638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Streamlined RAD Conversion for Small PHAs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FE43C-C2C7-4E6C-82D8-467B1A65DD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Conversion Overview</a:t>
            </a:r>
          </a:p>
          <a:p>
            <a:r>
              <a:rPr lang="en-US" sz="2400" dirty="0"/>
              <a:t>Type of conversion</a:t>
            </a:r>
          </a:p>
          <a:p>
            <a:r>
              <a:rPr lang="en-US" sz="2400" dirty="0"/>
              <a:t>Certifications in lieu of CNA</a:t>
            </a:r>
          </a:p>
          <a:p>
            <a:r>
              <a:rPr lang="en-US" sz="2400" dirty="0"/>
              <a:t>Limited Environmental Review</a:t>
            </a:r>
          </a:p>
          <a:p>
            <a:r>
              <a:rPr lang="en-US" sz="2400" dirty="0"/>
              <a:t>Fair Housing, Accessibility, and Relocation Checklist (confirming inapplicability)</a:t>
            </a:r>
          </a:p>
          <a:p>
            <a:r>
              <a:rPr lang="en-US" sz="2400" dirty="0"/>
              <a:t>Sources &amp; Uses carrying over PH funds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A01B5B-AF9C-41FD-8C87-F08509DB10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Operating pro forma (with $500 per unit Annual Deposit to Replacement Reserve)</a:t>
            </a:r>
          </a:p>
          <a:p>
            <a:r>
              <a:rPr lang="en-US" sz="2400" dirty="0"/>
              <a:t>Estimated public housing funds available for HAP subsidy</a:t>
            </a:r>
          </a:p>
          <a:p>
            <a:r>
              <a:rPr lang="en-US" sz="2400" dirty="0"/>
              <a:t>Resident Comments</a:t>
            </a:r>
          </a:p>
          <a:p>
            <a:r>
              <a:rPr lang="en-US" sz="2400" dirty="0"/>
              <a:t>Title Report</a:t>
            </a:r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6EEE8C-29D8-4957-B6E1-8FC48091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DA3A-2392-4DD2-A597-A5BACA37D5A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7D6CA4E-9748-42F6-8E17-13502DE6D36B}"/>
              </a:ext>
            </a:extLst>
          </p:cNvPr>
          <p:cNvSpPr/>
          <p:nvPr/>
        </p:nvSpPr>
        <p:spPr>
          <a:xfrm>
            <a:off x="581891" y="1270660"/>
            <a:ext cx="7600208" cy="377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Financing Plan Requirements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1CEEDC-F976-462C-8CD7-4C1E9D3DA95B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875017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E05B2-6A98-4CC9-B944-C6EC1DC1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Streamlined RAD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B706-FB6C-4A30-9F30-40E65DE34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1842"/>
            <a:ext cx="8229600" cy="47718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Next Steps</a:t>
            </a:r>
          </a:p>
          <a:p>
            <a:r>
              <a:rPr lang="en-US" dirty="0"/>
              <a:t>Processing Guide for Small PHA Conversion + Training</a:t>
            </a:r>
          </a:p>
          <a:p>
            <a:endParaRPr lang="en-US" dirty="0"/>
          </a:p>
          <a:p>
            <a:r>
              <a:rPr lang="en-US" dirty="0"/>
              <a:t>Environmental Review “Tiered Review”</a:t>
            </a:r>
          </a:p>
          <a:p>
            <a:endParaRPr lang="en-US" dirty="0"/>
          </a:p>
          <a:p>
            <a:r>
              <a:rPr lang="en-US" dirty="0"/>
              <a:t>Repositioning Toolkit for Small PHAs (RAD, Section 18, etc.) + Training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F0A4C2-1462-4A8D-809D-94B54C9E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E01633-8004-4292-BA32-1ABC87DC8E7F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71912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78B2E-1E28-447A-AA7B-635701CE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Rent Bundling Between RAD and Non-RAD PBV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A63114-E96A-4D8D-9E8A-D24060B45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Permits cost neutral rent bundling between RAD PBV and PHA’s non-RAD PBV contracts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“Donor” HAP contract must be executed before recipient HAP contract</a:t>
            </a:r>
          </a:p>
          <a:p>
            <a:r>
              <a:rPr lang="en-US" dirty="0"/>
              <a:t>Owner with the non-RAD PBV contract  must request decreases rent and must agree to OCAF-adjustments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EAB7E2-318D-4BE5-A21E-8922BA8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3B826AA-3B66-45A1-ABF2-1F3A46832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02950"/>
              </p:ext>
            </p:extLst>
          </p:nvPr>
        </p:nvGraphicFramePr>
        <p:xfrm>
          <a:off x="457200" y="2324498"/>
          <a:ext cx="798896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242">
                  <a:extLst>
                    <a:ext uri="{9D8B030D-6E8A-4147-A177-3AD203B41FA5}">
                      <a16:colId xmlns:a16="http://schemas.microsoft.com/office/drawing/2014/main" xmlns="" val="263268291"/>
                    </a:ext>
                  </a:extLst>
                </a:gridCol>
                <a:gridCol w="1997242">
                  <a:extLst>
                    <a:ext uri="{9D8B030D-6E8A-4147-A177-3AD203B41FA5}">
                      <a16:colId xmlns:a16="http://schemas.microsoft.com/office/drawing/2014/main" xmlns="" val="1898266002"/>
                    </a:ext>
                  </a:extLst>
                </a:gridCol>
                <a:gridCol w="1997242">
                  <a:extLst>
                    <a:ext uri="{9D8B030D-6E8A-4147-A177-3AD203B41FA5}">
                      <a16:colId xmlns:a16="http://schemas.microsoft.com/office/drawing/2014/main" xmlns="" val="3140392088"/>
                    </a:ext>
                  </a:extLst>
                </a:gridCol>
                <a:gridCol w="1997242">
                  <a:extLst>
                    <a:ext uri="{9D8B030D-6E8A-4147-A177-3AD203B41FA5}">
                      <a16:colId xmlns:a16="http://schemas.microsoft.com/office/drawing/2014/main" xmlns="" val="1206734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units RAD PBV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unit non-RAD PBV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Monthly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850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Contract 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$160,000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5809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Contract Rent after Rent-Bundling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$160,000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666605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30AB699-589C-41E8-A400-8007A47894E4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31552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E94D0-C7F4-4DA4-8F21-E1327FBA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6638"/>
            <a:ext cx="8229600" cy="1143000"/>
          </a:xfrm>
        </p:spPr>
        <p:txBody>
          <a:bodyPr/>
          <a:lstStyle/>
          <a:p>
            <a:r>
              <a:rPr lang="en-US" sz="3200" b="1" dirty="0"/>
              <a:t>PBV Tenant Paid Utility Savings and </a:t>
            </a:r>
            <a:br>
              <a:rPr lang="en-US" sz="3200" b="1" dirty="0"/>
            </a:br>
            <a:r>
              <a:rPr lang="en-US" sz="3200" b="1" dirty="0"/>
              <a:t>Site Specific Utility Allowances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590E05-CEEE-476E-B824-410CC2F3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 may elect to establish a </a:t>
            </a:r>
            <a:r>
              <a:rPr lang="en-US" b="1" dirty="0">
                <a:solidFill>
                  <a:schemeClr val="tx2"/>
                </a:solidFill>
              </a:rPr>
              <a:t>site-specific Utility Allowance for Project-Based Vouchers</a:t>
            </a:r>
            <a:r>
              <a:rPr lang="en-US" dirty="0"/>
              <a:t> instead of the standard Voucher program-wide utility allowance schedule</a:t>
            </a:r>
          </a:p>
          <a:p>
            <a:pPr lvl="1"/>
            <a:r>
              <a:rPr lang="en-US" dirty="0"/>
              <a:t>When project includes non-RAD PBV units, a waiver is still required and must be requested for both contracts</a:t>
            </a:r>
          </a:p>
          <a:p>
            <a:r>
              <a:rPr lang="en-US" dirty="0"/>
              <a:t>When conversion will result in the reduction of one or more utility components (e.g., gas, water &amp; sewer, electric) used to establish the Utility Allowance, HUD will permit the </a:t>
            </a:r>
            <a:r>
              <a:rPr lang="en-US" b="1" dirty="0">
                <a:solidFill>
                  <a:schemeClr val="tx2"/>
                </a:solidFill>
              </a:rPr>
              <a:t>RAD contract rent to be increased </a:t>
            </a:r>
            <a:r>
              <a:rPr lang="en-US" dirty="0"/>
              <a:t>by 75% of the projected utility savings.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08CAD5-B325-4F6B-A916-956D20D0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C11D9F-77A6-4B48-80BE-4FB75FA24DED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3466507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66FA0-6FFF-431B-8C2C-EBEE3EB2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7957"/>
            <a:ext cx="8229600" cy="1143000"/>
          </a:xfrm>
        </p:spPr>
        <p:txBody>
          <a:bodyPr/>
          <a:lstStyle/>
          <a:p>
            <a:r>
              <a:rPr lang="en-US" sz="2400" b="1" dirty="0"/>
              <a:t>Developer Fee Incentive For Preference for Households Exiting Homelessness or Permanent Supportive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9AC592-D6FF-4D83-B9E3-0E90EEB8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4009"/>
            <a:ext cx="8229600" cy="47718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Provide a 25% increase in the maximum HUD-allowed developer fee for PHAs/owners that will adopt a waiting list preference for: </a:t>
            </a:r>
          </a:p>
          <a:p>
            <a:pPr marL="514350" indent="-514350">
              <a:buAutoNum type="alphaLcParenR"/>
            </a:pPr>
            <a:r>
              <a:rPr lang="en-US" dirty="0"/>
              <a:t>Homeless applicants referred by the local Continuum of Care and/or </a:t>
            </a:r>
          </a:p>
          <a:p>
            <a:pPr marL="514350" indent="-514350">
              <a:buAutoNum type="alphaLcParenR"/>
            </a:pPr>
            <a:r>
              <a:rPr lang="en-US" dirty="0"/>
              <a:t>Applicants exiting permanent supportive housing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Must evidence participation in coordinated entry operated by local </a:t>
            </a:r>
            <a:r>
              <a:rPr lang="en-US" dirty="0" err="1"/>
              <a:t>CoC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AAA38D-C1CE-4F2E-AC25-32F9EDAF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DD113A-8B53-44F6-A00B-845868DD805C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253320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33697"/>
            <a:ext cx="8077200" cy="444500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471601"/>
            <a:ext cx="2880320" cy="459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01817" y="969983"/>
            <a:ext cx="5101952" cy="4541800"/>
          </a:xfrm>
        </p:spPr>
        <p:txBody>
          <a:bodyPr/>
          <a:lstStyle/>
          <a:p>
            <a:pPr>
              <a:buNone/>
            </a:pPr>
            <a:r>
              <a:rPr lang="en-US" dirty="0"/>
              <a:t>Ask questions at the end! Here’s how:</a:t>
            </a:r>
          </a:p>
          <a:p>
            <a:endParaRPr lang="en-US" sz="1200" dirty="0"/>
          </a:p>
          <a:p>
            <a:pPr marL="231775" lvl="1">
              <a:buSzPct val="100000"/>
            </a:pPr>
            <a:r>
              <a:rPr lang="en-US" sz="2200" dirty="0"/>
              <a:t>“Raise your hand” by clicking on the hand icon and the presenter will un-mute your line so you can ask your question live</a:t>
            </a:r>
          </a:p>
          <a:p>
            <a:pPr lvl="1">
              <a:buNone/>
            </a:pPr>
            <a:r>
              <a:rPr lang="en-US" sz="1400" dirty="0"/>
              <a:t>	Note: To do this, you MUST call the dial-in number shown </a:t>
            </a:r>
          </a:p>
          <a:p>
            <a:pPr lvl="1">
              <a:buNone/>
            </a:pPr>
            <a:r>
              <a:rPr lang="en-US" sz="1400" dirty="0"/>
              <a:t>	on your attendee control panel and input the audio PIN shown,  which is unique to each attendee</a:t>
            </a:r>
          </a:p>
          <a:p>
            <a:pPr lvl="1">
              <a:buNone/>
            </a:pPr>
            <a:endParaRPr lang="en-US" sz="1400" dirty="0"/>
          </a:p>
          <a:p>
            <a:pPr marL="231775" lvl="1">
              <a:buSzPct val="100000"/>
            </a:pPr>
            <a:r>
              <a:rPr lang="en-US" sz="2200" dirty="0"/>
              <a:t>Send in questions via the “Question” feature or email them to </a:t>
            </a:r>
            <a:r>
              <a:rPr lang="en-US" sz="2200" dirty="0">
                <a:hlinkClick r:id="rId3"/>
              </a:rPr>
              <a:t>rad@hud.gov</a:t>
            </a:r>
            <a:r>
              <a:rPr lang="en-US" sz="2200" dirty="0"/>
              <a:t>; answers to those questions will be provided after the webcast and posted to the FAQs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dirty="0"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80112" y="2528901"/>
            <a:ext cx="504056" cy="13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49328" y="5110511"/>
            <a:ext cx="62287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77319" y="3717033"/>
            <a:ext cx="720080" cy="13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501009"/>
            <a:ext cx="2016224" cy="420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62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C34FA-77DD-4CA7-8718-D2C7EC5B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Section 18 Applications and 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EC5909-61E3-40E4-9D98-87A1BCED9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Closes a potential loophole in order to ensure the substantial preservation of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Where PHAs are </a:t>
            </a:r>
            <a:r>
              <a:rPr lang="en-US" sz="2400" b="1" dirty="0">
                <a:solidFill>
                  <a:schemeClr val="tx2"/>
                </a:solidFill>
              </a:rPr>
              <a:t>blending RAD and Section 18 </a:t>
            </a:r>
            <a:r>
              <a:rPr lang="en-US" sz="2400" dirty="0"/>
              <a:t>(as described in PIH Notice 2018-04. Also see “RAD and Section 18 Blend FAQs” on RAD Resource Desk), </a:t>
            </a:r>
            <a:r>
              <a:rPr lang="en-US" sz="2400" b="1" dirty="0">
                <a:solidFill>
                  <a:schemeClr val="tx2"/>
                </a:solidFill>
              </a:rPr>
              <a:t>all residents will be subject to the RAD relocation requirements </a:t>
            </a:r>
            <a:r>
              <a:rPr lang="en-US" sz="2400" dirty="0"/>
              <a:t>found in PIH/Housing Notice 2016-17</a:t>
            </a:r>
          </a:p>
          <a:p>
            <a:pPr lvl="1"/>
            <a:r>
              <a:rPr lang="en-US" dirty="0"/>
              <a:t>Resident notices and meetings</a:t>
            </a:r>
          </a:p>
          <a:p>
            <a:pPr lvl="1"/>
            <a:r>
              <a:rPr lang="en-US" dirty="0"/>
              <a:t>Right to return</a:t>
            </a:r>
          </a:p>
          <a:p>
            <a:pPr lvl="1"/>
            <a:r>
              <a:rPr lang="en-US" dirty="0"/>
              <a:t>Timing of relocation</a:t>
            </a:r>
          </a:p>
          <a:p>
            <a:pPr lvl="1"/>
            <a:r>
              <a:rPr lang="en-US" dirty="0"/>
              <a:t>URA assistance and payments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C38431-84D0-475F-93F0-17485D70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C0CCCE6-8E97-4AE5-99B5-07DFE08E548F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Rental Assistance Demonstration (RAD) –Supplemental Guidance</a:t>
            </a:r>
          </a:p>
        </p:txBody>
      </p:sp>
    </p:spTree>
    <p:extLst>
      <p:ext uri="{BB962C8B-B14F-4D97-AF65-F5344CB8AC3E}">
        <p14:creationId xmlns:p14="http://schemas.microsoft.com/office/powerpoint/2010/main" val="3238867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C34FA-77DD-4CA7-8718-D2C7EC5B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EC5909-61E3-40E4-9D98-87A1BCED9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FR–6105–N–01 “Implementation of Certain Fiscal Year (FY) 2018 Appropriations Act Provisions”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Modified FY 16 RAD Rents</a:t>
            </a:r>
          </a:p>
          <a:p>
            <a:endParaRPr lang="en-US" dirty="0"/>
          </a:p>
          <a:p>
            <a:r>
              <a:rPr lang="en-US" dirty="0"/>
              <a:t>Housing Notice 2018-05/PIH 2018-11 “RAD Supplemental Guidance”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Available at </a:t>
            </a:r>
            <a:r>
              <a:rPr lang="en-US" dirty="0">
                <a:hlinkClick r:id="rId2"/>
              </a:rPr>
              <a:t>www.hud.gov/RAD/library/notices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C38431-84D0-475F-93F0-17485D70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52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33697"/>
            <a:ext cx="8077200" cy="4445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471601"/>
            <a:ext cx="2880320" cy="459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01817" y="969983"/>
            <a:ext cx="5101952" cy="4541800"/>
          </a:xfrm>
        </p:spPr>
        <p:txBody>
          <a:bodyPr/>
          <a:lstStyle/>
          <a:p>
            <a:pPr>
              <a:buNone/>
            </a:pPr>
            <a:r>
              <a:rPr lang="en-US" dirty="0"/>
              <a:t>Ask questions! Here’s how:</a:t>
            </a:r>
          </a:p>
          <a:p>
            <a:endParaRPr lang="en-US" sz="1200" dirty="0"/>
          </a:p>
          <a:p>
            <a:pPr marL="231775" lvl="1">
              <a:buSzPct val="100000"/>
            </a:pPr>
            <a:r>
              <a:rPr lang="en-US" sz="2200" dirty="0"/>
              <a:t>“Raise your hand” by clicking on the hand icon and the presenter will un-mute your line so you can ask your question live</a:t>
            </a:r>
          </a:p>
          <a:p>
            <a:pPr lvl="1">
              <a:buNone/>
            </a:pPr>
            <a:r>
              <a:rPr lang="en-US" sz="1400" dirty="0"/>
              <a:t>	Note: To do this, you MUST call the dial-in number shown </a:t>
            </a:r>
          </a:p>
          <a:p>
            <a:pPr lvl="1">
              <a:buNone/>
            </a:pPr>
            <a:r>
              <a:rPr lang="en-US" sz="1400" dirty="0"/>
              <a:t>	on your attendee control panel and input the audio PIN shown,  which is unique to each attendee</a:t>
            </a:r>
          </a:p>
          <a:p>
            <a:pPr lvl="1">
              <a:buNone/>
            </a:pPr>
            <a:endParaRPr lang="en-US" sz="1400" dirty="0"/>
          </a:p>
          <a:p>
            <a:pPr marL="231775" lvl="1">
              <a:buSzPct val="100000"/>
            </a:pPr>
            <a:r>
              <a:rPr lang="en-US" sz="2200" dirty="0"/>
              <a:t>Send in questions via the “Question” feature or email them to </a:t>
            </a:r>
            <a:r>
              <a:rPr lang="en-US" sz="2200" dirty="0">
                <a:hlinkClick r:id="rId3"/>
              </a:rPr>
              <a:t>rad@hud.gov</a:t>
            </a:r>
            <a:r>
              <a:rPr lang="en-US" sz="2200" dirty="0"/>
              <a:t>; answers to those questions will be provided after the webcast and posted to the FAQs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dirty="0"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80112" y="2528901"/>
            <a:ext cx="504056" cy="13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49328" y="5110511"/>
            <a:ext cx="62287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77319" y="3717033"/>
            <a:ext cx="720080" cy="13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501009"/>
            <a:ext cx="2016224" cy="420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5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D36D6-FD6A-4255-98BF-8DEB4473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Rental Assistance Demonstration: Implementation of Certain Fiscal Year (FY) 2018 Appropriations Act Provisions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8C35E8-BEBC-4D7E-847A-20FD855056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FR–6105–N–01, published July 3,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8936B8-E17D-4F68-A5F0-42040942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4898-D986-4756-BCEF-CF79C8043C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6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9764A-18D1-46D4-9BC6-1974CE79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159018-F526-4D15-B467-DB00440F9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5186"/>
            <a:ext cx="8229600" cy="31753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FY 18 Appropriations Act: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Expanded public housing cap to </a:t>
            </a:r>
            <a:r>
              <a:rPr lang="en-US" b="1" dirty="0">
                <a:solidFill>
                  <a:schemeClr val="tx2"/>
                </a:solidFill>
              </a:rPr>
              <a:t>455,000 units </a:t>
            </a:r>
            <a:r>
              <a:rPr lang="en-US" dirty="0"/>
              <a:t>from 225,000 units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over 133,000 units were on the waiting list and can now be awarded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~</a:t>
            </a:r>
            <a:r>
              <a:rPr lang="en-US" b="1" dirty="0">
                <a:solidFill>
                  <a:schemeClr val="tx2"/>
                </a:solidFill>
              </a:rPr>
              <a:t>97,000 units remaining </a:t>
            </a:r>
            <a:r>
              <a:rPr lang="en-US" dirty="0"/>
              <a:t>(unreserved)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Made certain changes to RAD’s “second component” (Rent Supp/RAP, Mod Rehab, PRAC)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public housing Capital Fund appropriation over FY 17 levels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D276A8-5788-45F5-9877-3B0AB6D0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9E325F3-FCBE-4D54-A0AD-0238B518CC23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Implementation of Certain Fiscal Year (FY) 2018 Appropriations Act Provisions</a:t>
            </a:r>
          </a:p>
        </p:txBody>
      </p:sp>
    </p:spTree>
    <p:extLst>
      <p:ext uri="{BB962C8B-B14F-4D97-AF65-F5344CB8AC3E}">
        <p14:creationId xmlns:p14="http://schemas.microsoft.com/office/powerpoint/2010/main" val="4679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01574-4AFC-46AD-BC14-7B94F3045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RAD Rent-Setting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8AC91-4C74-4078-A766-4EE9C71C6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“Modified FY 16 RAD Rents” (published at </a:t>
            </a:r>
            <a:r>
              <a:rPr lang="en-US" dirty="0">
                <a:hlinkClick r:id="rId2"/>
              </a:rPr>
              <a:t>www.hud.gov/rad</a:t>
            </a:r>
            <a:r>
              <a:rPr lang="en-US" dirty="0"/>
              <a:t>): 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r>
              <a:rPr lang="en-US" dirty="0"/>
              <a:t>Who will use “Modified FY 16 RAD Rents”?</a:t>
            </a:r>
          </a:p>
          <a:p>
            <a:pPr lvl="1"/>
            <a:r>
              <a:rPr lang="en-US" dirty="0"/>
              <a:t>All awards issued before the end of the year (i.e., those being awarded from the waiting list)</a:t>
            </a:r>
          </a:p>
          <a:p>
            <a:pPr lvl="1"/>
            <a:r>
              <a:rPr lang="en-US" dirty="0"/>
              <a:t>Pre-existing awards where PHA request an </a:t>
            </a:r>
            <a:r>
              <a:rPr lang="en-US" b="1" dirty="0">
                <a:solidFill>
                  <a:schemeClr val="tx2"/>
                </a:solidFill>
              </a:rPr>
              <a:t>amendment to their CHAP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EA1B2A-EE0B-4B13-B383-EB19547C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8580613-7659-4D3B-A364-308B17153A59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of Certain Fiscal Year (FY) 2018 Appropriations Act Provisions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7C402C3-3C48-4A42-8C60-B357F4B43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89354"/>
              </p:ext>
            </p:extLst>
          </p:nvPr>
        </p:nvGraphicFramePr>
        <p:xfrm>
          <a:off x="3903024" y="1842918"/>
          <a:ext cx="4682836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1406">
                  <a:extLst>
                    <a:ext uri="{9D8B030D-6E8A-4147-A177-3AD203B41FA5}">
                      <a16:colId xmlns:a16="http://schemas.microsoft.com/office/drawing/2014/main" xmlns="" val="1578575974"/>
                    </a:ext>
                  </a:extLst>
                </a:gridCol>
                <a:gridCol w="3161430">
                  <a:extLst>
                    <a:ext uri="{9D8B030D-6E8A-4147-A177-3AD203B41FA5}">
                      <a16:colId xmlns:a16="http://schemas.microsoft.com/office/drawing/2014/main" xmlns="" val="3394989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FY 16 Operating Fund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3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FY 16 Tenant Rents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84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+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FY 18 Capital Fund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92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=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Modified FY 16 RAD Rent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149601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01574-4AFC-46AD-BC14-7B94F3045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RAD Rent-Setting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8AC91-4C74-4078-A766-4EE9C71C6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201"/>
            <a:ext cx="8229600" cy="4771815"/>
          </a:xfrm>
        </p:spPr>
        <p:txBody>
          <a:bodyPr/>
          <a:lstStyle/>
          <a:p>
            <a:r>
              <a:rPr lang="en-US" dirty="0"/>
              <a:t>Awards issued on or after January 1, 2019 will have “FY 18 RAD Rents:” 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endParaRPr lang="en-US" sz="1200" dirty="0"/>
          </a:p>
          <a:p>
            <a:r>
              <a:rPr lang="en-US" dirty="0"/>
              <a:t>At any point prior to closing a PHA may withdraw an active award and request new RAD authority </a:t>
            </a:r>
            <a:r>
              <a:rPr lang="en-US" b="1" dirty="0">
                <a:solidFill>
                  <a:schemeClr val="tx2"/>
                </a:solidFill>
              </a:rPr>
              <a:t>without submitting a new Application</a:t>
            </a:r>
            <a:endParaRPr lang="en-US" dirty="0"/>
          </a:p>
          <a:p>
            <a:pPr lvl="1"/>
            <a:r>
              <a:rPr lang="en-US" dirty="0"/>
              <a:t>Rents set based on the applicable RAD rent base year</a:t>
            </a:r>
          </a:p>
          <a:p>
            <a:pPr lvl="1"/>
            <a:r>
              <a:rPr lang="en-US" dirty="0"/>
              <a:t>HUD will treat this as a CHAP amendment</a:t>
            </a:r>
          </a:p>
          <a:p>
            <a:pPr lvl="1"/>
            <a:r>
              <a:rPr lang="en-US" dirty="0"/>
              <a:t>CHAP will retain original issuance date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EA1B2A-EE0B-4B13-B383-EB19547C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4B46116-ADF5-4638-885C-22F7675206BD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of Certain Fiscal Year (FY) 2018 Appropriations Act Provisions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7226EB9-AAD1-47DB-A24D-BA48C79AC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72134"/>
              </p:ext>
            </p:extLst>
          </p:nvPr>
        </p:nvGraphicFramePr>
        <p:xfrm>
          <a:off x="3763332" y="1707878"/>
          <a:ext cx="4682836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1406">
                  <a:extLst>
                    <a:ext uri="{9D8B030D-6E8A-4147-A177-3AD203B41FA5}">
                      <a16:colId xmlns:a16="http://schemas.microsoft.com/office/drawing/2014/main" xmlns="" val="1578575974"/>
                    </a:ext>
                  </a:extLst>
                </a:gridCol>
                <a:gridCol w="3161430">
                  <a:extLst>
                    <a:ext uri="{9D8B030D-6E8A-4147-A177-3AD203B41FA5}">
                      <a16:colId xmlns:a16="http://schemas.microsoft.com/office/drawing/2014/main" xmlns="" val="3394989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FY 18 Operating Fund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3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FY 18 Tenant Rents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84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+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FY 18 Capital Fund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92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=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FY 18 RAD Rent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149601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7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F0C40-7832-404E-B545-4449A4C92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RAD Rent Base Years based on Award Date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5BD5B9E-B703-4CFE-BB5A-4F6C1AA24F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8594"/>
              </p:ext>
            </p:extLst>
          </p:nvPr>
        </p:nvGraphicFramePr>
        <p:xfrm>
          <a:off x="363984" y="1233639"/>
          <a:ext cx="8229600" cy="475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1169">
                  <a:extLst>
                    <a:ext uri="{9D8B030D-6E8A-4147-A177-3AD203B41FA5}">
                      <a16:colId xmlns:a16="http://schemas.microsoft.com/office/drawing/2014/main" xmlns="" val="2466300716"/>
                    </a:ext>
                  </a:extLst>
                </a:gridCol>
                <a:gridCol w="1223990">
                  <a:extLst>
                    <a:ext uri="{9D8B030D-6E8A-4147-A177-3AD203B41FA5}">
                      <a16:colId xmlns:a16="http://schemas.microsoft.com/office/drawing/2014/main" xmlns="" val="1440306397"/>
                    </a:ext>
                  </a:extLst>
                </a:gridCol>
                <a:gridCol w="1735849">
                  <a:extLst>
                    <a:ext uri="{9D8B030D-6E8A-4147-A177-3AD203B41FA5}">
                      <a16:colId xmlns:a16="http://schemas.microsoft.com/office/drawing/2014/main" xmlns="" val="1500814770"/>
                    </a:ext>
                  </a:extLst>
                </a:gridCol>
                <a:gridCol w="1798592">
                  <a:extLst>
                    <a:ext uri="{9D8B030D-6E8A-4147-A177-3AD203B41FA5}">
                      <a16:colId xmlns:a16="http://schemas.microsoft.com/office/drawing/2014/main" xmlns="" val="12649372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Properties Awarded RAD Authority: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RAD Rent Base Year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First OCAF Applied to CHAP Prior to Conversion In: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for CHAP Amendment to Update RAD Rent?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9001117"/>
                  </a:ext>
                </a:extLst>
              </a:tr>
              <a:tr h="11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Under the original 60,000 unit cap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FY 12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2014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596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Above the original 60,000 unit cap but subject to the increased 185,000 cap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FY 14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2015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967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Above the 185,000 unit cap but subject to the increased 225,000 cap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FY 16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2017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955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Between 7/2/18 – 12/31/18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Modified FY 16*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2019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2203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On or after January 1, 2019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FY 18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2019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82134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C71698-F57F-4252-9C42-3CB705DA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AD2CD21-25F7-4D4C-B875-DCF49CE17D0E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of Certain Fiscal Year (FY) 2018 Appropriations Act Provisions</a:t>
            </a:r>
          </a:p>
        </p:txBody>
      </p:sp>
    </p:spTree>
    <p:extLst>
      <p:ext uri="{BB962C8B-B14F-4D97-AF65-F5344CB8AC3E}">
        <p14:creationId xmlns:p14="http://schemas.microsoft.com/office/powerpoint/2010/main" val="26765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CFCBC-271C-43B2-97D1-83A06DF1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Waiting List and Multiphase Awards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E9C3D-6392-45FB-B8FF-89E8B76E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Awards off of the waiting list:</a:t>
            </a:r>
          </a:p>
          <a:p>
            <a:pPr lvl="1"/>
            <a:r>
              <a:rPr lang="en-US" dirty="0"/>
              <a:t>HUD expects to make awards within </a:t>
            </a:r>
            <a:r>
              <a:rPr lang="en-US" b="1" dirty="0">
                <a:solidFill>
                  <a:schemeClr val="tx2"/>
                </a:solidFill>
              </a:rPr>
              <a:t>60 days of submission of application</a:t>
            </a:r>
          </a:p>
          <a:p>
            <a:pPr lvl="1"/>
            <a:r>
              <a:rPr lang="en-US" dirty="0"/>
              <a:t>PHAs that had submitted </a:t>
            </a:r>
            <a:r>
              <a:rPr lang="en-US" b="1" dirty="0">
                <a:solidFill>
                  <a:schemeClr val="tx2"/>
                </a:solidFill>
              </a:rPr>
              <a:t>Letters of Interest </a:t>
            </a:r>
            <a:r>
              <a:rPr lang="en-US" dirty="0"/>
              <a:t>to reserve a place on the waiting list have until </a:t>
            </a:r>
            <a:r>
              <a:rPr lang="en-US" b="1" dirty="0">
                <a:solidFill>
                  <a:schemeClr val="tx2"/>
                </a:solidFill>
              </a:rPr>
              <a:t>September 4, 2018 </a:t>
            </a:r>
            <a:r>
              <a:rPr lang="en-US" dirty="0"/>
              <a:t>to submit a RAD Application, Portfolio Award, or Multiphase Award</a:t>
            </a:r>
          </a:p>
          <a:p>
            <a:r>
              <a:rPr lang="en-US" sz="2400" dirty="0"/>
              <a:t>For all Multiphase awards issued after March 22, 2018, PHAs will have until </a:t>
            </a:r>
            <a:r>
              <a:rPr lang="en-US" sz="2400" b="1" dirty="0">
                <a:solidFill>
                  <a:schemeClr val="tx2"/>
                </a:solidFill>
              </a:rPr>
              <a:t>September 30, 2024 </a:t>
            </a:r>
            <a:r>
              <a:rPr lang="en-US" sz="2400" dirty="0"/>
              <a:t>o submit application for the final phase</a:t>
            </a:r>
          </a:p>
          <a:p>
            <a:pPr lvl="1"/>
            <a:r>
              <a:rPr lang="en-US" dirty="0"/>
              <a:t>For any previously awarded Multi-phase awards, HUD will permit extensions on a case-by-case basis.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D3C185-D804-435D-8A3E-3D6EDFE8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8A781B-2F20-4096-A81C-24733FBDEF2E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of Certain Fiscal Year (FY) 2018 Appropriations Act Provisions</a:t>
            </a:r>
          </a:p>
        </p:txBody>
      </p:sp>
    </p:spTree>
    <p:extLst>
      <p:ext uri="{BB962C8B-B14F-4D97-AF65-F5344CB8AC3E}">
        <p14:creationId xmlns:p14="http://schemas.microsoft.com/office/powerpoint/2010/main" val="218226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CFCBC-271C-43B2-97D1-83A06DF1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RAD Second Component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E9C3D-6392-45FB-B8FF-89E8B76EB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4444"/>
            <a:ext cx="8229600" cy="4771815"/>
          </a:xfrm>
        </p:spPr>
        <p:txBody>
          <a:bodyPr/>
          <a:lstStyle/>
          <a:p>
            <a:r>
              <a:rPr lang="en-US" sz="2400" dirty="0"/>
              <a:t>Rent-Setting for Rent Supp and RAP conversions</a:t>
            </a:r>
          </a:p>
          <a:p>
            <a:pPr lvl="1"/>
            <a:r>
              <a:rPr lang="en-US" dirty="0"/>
              <a:t>For properties in high cost areas, </a:t>
            </a:r>
            <a:r>
              <a:rPr lang="en-US" b="1" dirty="0">
                <a:solidFill>
                  <a:schemeClr val="tx2"/>
                </a:solidFill>
              </a:rPr>
              <a:t>rents will be set at comparable market </a:t>
            </a:r>
            <a:r>
              <a:rPr lang="en-US" dirty="0"/>
              <a:t>rent without regard to the HUD-published Fair Market Rent</a:t>
            </a:r>
          </a:p>
          <a:p>
            <a:pPr lvl="1"/>
            <a:r>
              <a:rPr lang="en-US" dirty="0"/>
              <a:t>“High cost area” are those identified in Housing Notice 2017–06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Prohibition against re-screening </a:t>
            </a:r>
          </a:p>
          <a:p>
            <a:pPr lvl="1"/>
            <a:r>
              <a:rPr lang="en-US" sz="1800" dirty="0"/>
              <a:t>Conversion of Rent Supp, RAP, Mod Rehab, SRO, and 202 PRACs may not be the basis for re-screening or termination of assistance or eviction of any tenant family in a property participating in the demonstration, and such a family shall not be considered a new admission for any purpose, including compliance with income targeting </a:t>
            </a:r>
          </a:p>
          <a:p>
            <a:r>
              <a:rPr lang="en-US" sz="2400" i="1" dirty="0"/>
              <a:t>Conversion Requirements for 202 PRACs will be implemented in a forthcoming Revision 4 of the RAD Notice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D3C185-D804-435D-8A3E-3D6EDFE8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C6B6F16-E06C-4F5E-AA93-F54B48E5D4B4}"/>
              </a:ext>
            </a:extLst>
          </p:cNvPr>
          <p:cNvSpPr/>
          <p:nvPr/>
        </p:nvSpPr>
        <p:spPr>
          <a:xfrm>
            <a:off x="0" y="239013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of Certain Fiscal Year (FY) 2018 Appropriations Act Provisions</a:t>
            </a:r>
          </a:p>
        </p:txBody>
      </p:sp>
    </p:spTree>
    <p:extLst>
      <p:ext uri="{BB962C8B-B14F-4D97-AF65-F5344CB8AC3E}">
        <p14:creationId xmlns:p14="http://schemas.microsoft.com/office/powerpoint/2010/main" val="211546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HSNG PPT Template_March 21-2013</Template>
  <TotalTime>10036</TotalTime>
  <Words>1585</Words>
  <Application>Microsoft Office PowerPoint</Application>
  <PresentationFormat>Letter Paper (8.5x11 in)</PresentationFormat>
  <Paragraphs>247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Template</vt:lpstr>
      <vt:lpstr> New Rental Assistance  Demonstration (RAD) Notices to Implement Certain FY 18 Provisions and Supplement RAD Notice Revision 3 </vt:lpstr>
      <vt:lpstr>Welcome</vt:lpstr>
      <vt:lpstr>Rental Assistance Demonstration: Implementation of Certain Fiscal Year (FY) 2018 Appropriations Act Provisions</vt:lpstr>
      <vt:lpstr>Background</vt:lpstr>
      <vt:lpstr>RAD Rent-Setting</vt:lpstr>
      <vt:lpstr>RAD Rent-Setting (continued)</vt:lpstr>
      <vt:lpstr>RAD Rent Base Years based on Award Date</vt:lpstr>
      <vt:lpstr>Waiting List and Multiphase Awards</vt:lpstr>
      <vt:lpstr>RAD Second Component</vt:lpstr>
      <vt:lpstr>Rental Assistance demonstration (RAD) –Supplemental Guidance</vt:lpstr>
      <vt:lpstr>Background</vt:lpstr>
      <vt:lpstr>Streamlined RAD Conversion for Small PHAs</vt:lpstr>
      <vt:lpstr>Streamlined RAD Conversion for Small PHAs</vt:lpstr>
      <vt:lpstr>Streamlined RAD Conversion for Small PHAs</vt:lpstr>
      <vt:lpstr>Streamlined RAD Conversion for Small PHAs</vt:lpstr>
      <vt:lpstr>Streamlined RAD Conversion</vt:lpstr>
      <vt:lpstr>Rent Bundling Between RAD and Non-RAD PBV</vt:lpstr>
      <vt:lpstr>PBV Tenant Paid Utility Savings and  Site Specific Utility Allowances</vt:lpstr>
      <vt:lpstr>Developer Fee Incentive For Preference for Households Exiting Homelessness or Permanent Supportive Housing</vt:lpstr>
      <vt:lpstr>Section 18 Applications and RAD</vt:lpstr>
      <vt:lpstr>Materials</vt:lpstr>
      <vt:lpstr>Questions?</vt:lpstr>
    </vt:vector>
  </TitlesOfParts>
  <Company>Housing and Urban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Robert.G.Boden@hud.gov</dc:creator>
  <cp:lastModifiedBy>Patrick</cp:lastModifiedBy>
  <cp:revision>726</cp:revision>
  <cp:lastPrinted>2018-07-09T16:39:51Z</cp:lastPrinted>
  <dcterms:created xsi:type="dcterms:W3CDTF">2014-01-30T18:49:31Z</dcterms:created>
  <dcterms:modified xsi:type="dcterms:W3CDTF">2018-07-10T14:06:57Z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